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37" r:id="rId2"/>
    <p:sldId id="282" r:id="rId3"/>
    <p:sldId id="611" r:id="rId4"/>
    <p:sldId id="610" r:id="rId5"/>
    <p:sldId id="608" r:id="rId6"/>
    <p:sldId id="607" r:id="rId7"/>
    <p:sldId id="586" r:id="rId8"/>
    <p:sldId id="587" r:id="rId9"/>
    <p:sldId id="588" r:id="rId10"/>
    <p:sldId id="589" r:id="rId11"/>
    <p:sldId id="590" r:id="rId12"/>
    <p:sldId id="591" r:id="rId13"/>
    <p:sldId id="602" r:id="rId14"/>
    <p:sldId id="612" r:id="rId15"/>
    <p:sldId id="592" r:id="rId16"/>
    <p:sldId id="593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3841" autoAdjust="0"/>
  </p:normalViewPr>
  <p:slideViewPr>
    <p:cSldViewPr snapToGrid="0">
      <p:cViewPr varScale="1">
        <p:scale>
          <a:sx n="62" d="100"/>
          <a:sy n="62" d="100"/>
        </p:scale>
        <p:origin x="58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7BB5F-89C7-4B32-9D76-B3C5B46EC475}" type="datetimeFigureOut">
              <a:rPr lang="en-AU" smtClean="0"/>
              <a:t>23/07/2019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C60C2-09A7-42F9-BF1E-C0C6E056D94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037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27A-E09F-4A1B-ACB4-48C88F72D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9511E-A851-4273-BC09-7657F8D0D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7B92-3CB5-4FE5-B535-68BCBC63D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B73AD-3CC7-4CED-BF53-9FADD80BBA06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BEC24-EC24-4510-ACA2-0389A233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0DA4E-A489-4010-A6D2-6CCD62CD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47327-E7B1-4A93-AA1C-D3DBA989D1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6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21DB-29C8-401F-92F8-9769B6BB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5A8FF-433F-47D5-A80D-BFF95332A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50599-C7CA-486F-9C6C-DB5360808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0E86A-BA1A-4F59-A5B2-04722AC5B028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3AB0F-F954-48E4-9BE8-144125AD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6AC1C-E1B0-4B4B-965C-D97C46DD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7EA95-DF54-4607-978E-22364F003DE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10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2EC47-A148-436A-9DD9-64D1D34C5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BCF79-7F65-4579-A472-CEF8FF2F6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FE442-A9C7-4B86-B4E4-7672D87E0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4BF23-4FFD-4DBC-AF98-5FF45E37989E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88A7D-97FF-4981-BA6E-09E93CAD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14F7-4B1B-46DE-BBAE-D7A07221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E48CB-46F1-4C8E-A41C-F2F2AC9D048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18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6535-1882-4B1A-9956-A0A76EB9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AEDE7-F4CE-4BB3-9922-950871B35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15313-140A-48BB-B064-060E427F6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28C83-2DCF-4802-909E-E5D979A91679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A6B5A-D4AF-4971-AD21-4BDDD8E6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D891-20DD-4E11-8F24-6C3D85D3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56DFC-3751-48B3-8DCD-C9A6474DAE7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75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3523-AB30-4B45-A311-4B0B8A17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B7D12-E4EB-46A4-8116-45F3832AE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80750-ADFD-4FA7-80B8-BD2376F4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CFCCC6-A50D-4FF0-9B26-D4C99872011C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E5B78-4511-427B-B8FD-9230D7326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867B6-5BF9-4EC8-967B-EE05C51A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F9501-337B-4C86-85C2-039CDCA8AEA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49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308A-B1D7-4473-9003-93EBF5F2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1DF5F-1686-4913-9332-43D20FF72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1D281-E75E-4694-92A6-264B9314D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99346A-B696-41B3-AB80-3408B917F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E53D5-FD7A-4A90-8641-A11F7530037F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460F961-9B86-46E6-87AD-0444814E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F628D1-5568-439B-BD0A-D039947C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4CDEC-890A-4B35-AED5-40A45B1B32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8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573E8-809A-495B-B005-974E47E7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911D9-2C1E-4E96-84B6-F91D38813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5797E-D07B-4774-AEA3-EE65D7D32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BC58E-92A2-48BB-8B49-9F14D1BF76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6C3E8-683D-41AE-95CD-B8D384E06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9BFDB13-E82F-43CF-A59D-39D71504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9A127-C919-42DE-B505-27EDAE06A1FF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F6D66E-BCCC-4487-9C33-C02DF531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E06CC1F-3AB2-416E-AB11-4D8D5ED3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AABEC-6C1C-44E8-86FD-22C48C6F481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9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CBEF-23E3-4FCF-B1C3-FF442CC1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439091A-F18C-4443-94EC-B2015AE4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292E0-5207-4A2C-9898-90B86FF0B6C0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69D00CA-8934-4316-86A6-DE49E9E2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8C5A44E-7F2A-427B-8053-B0ED0C43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7AF5C-BD1A-41E0-B3B9-AE5757EB6C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4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F81E012-9B03-41F1-AA86-815B8AB3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17116-A6B0-442E-961A-B53DF8929A09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1B636E3-C673-4407-8682-38A99C06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D8CAF73-D751-4C1D-BF85-575A3DD6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6C4B6-CCA6-46A2-B54E-5681F9231AD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35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2BA2-C407-471B-9DCD-07E85552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B228-71BC-41FC-97BD-905B5B1DA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AFCF2-C39F-4878-A1A5-1535D5B73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2E244AC-9782-4FAC-9287-DE545951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DA039-A985-4D64-8815-2B66491017CC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41C47AB-39C0-4FC8-B5C8-DCA6F53C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58511B-7226-4801-B9C0-6620C942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59759-70BB-4440-8C1A-DD8F3B784D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49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4B1D-72FB-431C-A338-1D01DF998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3CF38-8A19-4C20-95E7-1D498D696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6955D-D575-4B43-A2C0-65FC2FD20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C79E72C-03E5-42B5-9CE5-563EC4C82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6DA5F-88FE-4A41-BC29-7C928B55701A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FA0C79C-0806-498E-8C4C-A773A6533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D61995-9D47-4A2F-AB98-9EA4F8A3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DCF87-E9B6-4289-8757-C3B7E887BE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53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2015 CAMS 055 Corporate PowerPoint widescreen6.jpg">
            <a:extLst>
              <a:ext uri="{FF2B5EF4-FFF2-40B4-BE49-F238E27FC236}">
                <a16:creationId xmlns:a16="http://schemas.microsoft.com/office/drawing/2014/main" id="{AE928A33-B1FB-4632-AC02-48E44281FB9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85480"/>
          <a:stretch>
            <a:fillRect/>
          </a:stretch>
        </p:blipFill>
        <p:spPr bwMode="auto">
          <a:xfrm>
            <a:off x="0" y="-4763"/>
            <a:ext cx="756761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4" descr="2015 CAMS 055 Corporate PowerPoint widescreen6.jpg">
            <a:extLst>
              <a:ext uri="{FF2B5EF4-FFF2-40B4-BE49-F238E27FC236}">
                <a16:creationId xmlns:a16="http://schemas.microsoft.com/office/drawing/2014/main" id="{95D8C215-19C7-42F1-B67B-1E3EB52ADD5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85480" r="1056"/>
          <a:stretch>
            <a:fillRect/>
          </a:stretch>
        </p:blipFill>
        <p:spPr bwMode="auto">
          <a:xfrm>
            <a:off x="3149600" y="-7938"/>
            <a:ext cx="9042400" cy="90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le Placeholder 1">
            <a:extLst>
              <a:ext uri="{FF2B5EF4-FFF2-40B4-BE49-F238E27FC236}">
                <a16:creationId xmlns:a16="http://schemas.microsoft.com/office/drawing/2014/main" id="{1F75DDD0-C4BE-4F22-B774-C58557A922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34950" y="0"/>
            <a:ext cx="116522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A62B7324-665C-4F96-BD3F-3C6D40C5D8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1466850"/>
            <a:ext cx="11652250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8560-7CAB-466A-BA29-20843E04BB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447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9DE6807-1F57-4ABC-BBC7-668D79B77593}" type="datetimeFigureOut">
              <a:rPr lang="en-GB"/>
              <a:pPr>
                <a:defRPr/>
              </a:pPr>
              <a:t>23/07/2019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7EA02-0F9E-4BE0-8188-7FF8BF816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1D95D-2BD0-4B8A-B3C1-2CDB6E29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55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0E0CB73-D76C-40AC-87D8-56A489C8E0D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15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30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microsoft.com/office/2007/relationships/hdphoto" Target="../media/hdphoto1.wdp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2015 CAMS 055 Corporate PowerPoint widescreen5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436" y="6253"/>
            <a:ext cx="12376297" cy="689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47245" y="2218352"/>
            <a:ext cx="8905140" cy="1836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defRPr/>
            </a:pPr>
            <a:r>
              <a:rPr lang="en-AU" sz="3993" b="1" dirty="0">
                <a:solidFill>
                  <a:schemeClr val="bg1"/>
                </a:solidFill>
                <a:effectLst>
                  <a:glow rad="127000">
                    <a:schemeClr val="tx1">
                      <a:alpha val="27000"/>
                    </a:schemeClr>
                  </a:glow>
                </a:effectLst>
                <a:latin typeface="Arial" charset="0"/>
              </a:rPr>
              <a:t>Multiscale Biomechanics in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AU" sz="3993" b="1" dirty="0">
                <a:solidFill>
                  <a:schemeClr val="bg1"/>
                </a:solidFill>
                <a:effectLst>
                  <a:glow rad="127000">
                    <a:schemeClr val="tx1">
                      <a:alpha val="27000"/>
                    </a:schemeClr>
                  </a:glow>
                </a:effectLst>
                <a:latin typeface="Arial" charset="0"/>
              </a:rPr>
              <a:t>Hard and Soft Tissues</a:t>
            </a:r>
            <a:endParaRPr lang="en-US" sz="3993" b="1" dirty="0">
              <a:solidFill>
                <a:schemeClr val="bg1"/>
              </a:solidFill>
              <a:effectLst>
                <a:glow rad="127000">
                  <a:schemeClr val="tx1">
                    <a:alpha val="27000"/>
                  </a:schemeClr>
                </a:glo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7177" y="4109967"/>
            <a:ext cx="6684610" cy="2795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AU" b="1" dirty="0"/>
              <a:t>​</a:t>
            </a:r>
          </a:p>
          <a:p>
            <a:pPr latinLnBrk="1"/>
            <a:r>
              <a:rPr lang="en-AU" sz="2396" b="1" dirty="0">
                <a:solidFill>
                  <a:schemeClr val="bg1"/>
                </a:solidFill>
              </a:rPr>
              <a:t>Junning CHEN </a:t>
            </a:r>
            <a:r>
              <a:rPr lang="en-AU" sz="2396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| PhD in Biomedical Engineering</a:t>
            </a:r>
          </a:p>
          <a:p>
            <a:pPr latinLnBrk="1"/>
            <a:endParaRPr lang="en-GB" sz="2396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latinLnBrk="1"/>
            <a:r>
              <a:rPr lang="en-GB" sz="2396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Lecture of Biomechanics</a:t>
            </a:r>
          </a:p>
          <a:p>
            <a:pPr latinLnBrk="1"/>
            <a:r>
              <a:rPr lang="en-GB" sz="2396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Department of Engineering</a:t>
            </a:r>
          </a:p>
          <a:p>
            <a:pPr latinLnBrk="1"/>
            <a:r>
              <a:rPr lang="en-GB" sz="2396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University of Exeter</a:t>
            </a:r>
          </a:p>
          <a:p>
            <a:pPr latinLnBrk="1"/>
            <a:r>
              <a:rPr lang="en-AU" sz="1996" b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j.chen3@exeter.ac.uk</a:t>
            </a:r>
            <a:r>
              <a:rPr lang="en-AU" sz="1996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 / </a:t>
            </a:r>
            <a:r>
              <a:rPr lang="en-AU" sz="1996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jche8767@gmail.com</a:t>
            </a:r>
            <a:br>
              <a:rPr lang="en-AU" dirty="0"/>
            </a:br>
            <a:endParaRPr lang="en-AU" dirty="0"/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F6A7DECD-B03E-4AA6-A0C4-483B129B1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44" y="1701773"/>
            <a:ext cx="8832850" cy="461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AU" altLang="en-US" sz="2200" i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50800">
                    <a:schemeClr val="tx1">
                      <a:alpha val="82000"/>
                    </a:schemeClr>
                  </a:glow>
                </a:effectLst>
                <a:latin typeface="Arial" panose="020B0604020202020204" pitchFamily="34" charset="0"/>
              </a:rPr>
              <a:t>When Mechanical Engineering marries Imaging:</a:t>
            </a:r>
            <a:endParaRPr lang="en-US" altLang="en-US" sz="2200" i="1" dirty="0">
              <a:solidFill>
                <a:schemeClr val="accent5">
                  <a:lumMod val="20000"/>
                  <a:lumOff val="80000"/>
                </a:schemeClr>
              </a:solidFill>
              <a:effectLst>
                <a:glow rad="50800">
                  <a:schemeClr val="tx1">
                    <a:alpha val="82000"/>
                  </a:schemeClr>
                </a:glo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767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网络数字化</a:t>
            </a:r>
            <a:endParaRPr lang="en-GB" dirty="0"/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1036C82D-EEE8-448B-A56C-D52962E4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131" y="547271"/>
            <a:ext cx="4913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AU" altLang="en-US" sz="1600" b="1" dirty="0"/>
              <a:t>(Repp, et al., </a:t>
            </a:r>
            <a:r>
              <a:rPr lang="en-AU" sz="1600" b="1" dirty="0"/>
              <a:t>J Struct Biol</a:t>
            </a:r>
            <a:r>
              <a:rPr lang="en-GB" altLang="en-US" sz="1600" b="1" dirty="0"/>
              <a:t>,</a:t>
            </a:r>
            <a:r>
              <a:rPr lang="en-AU" altLang="en-US" sz="1600" b="1" dirty="0"/>
              <a:t> 2017)</a:t>
            </a:r>
            <a:endParaRPr lang="de-DE" altLang="en-US" sz="1600" b="1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2D369228-DB6F-4410-A448-6FAAA37A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06" y="975210"/>
            <a:ext cx="7636354" cy="57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 descr="W:\RICCI\euromat_felix\gifs\gif2.gif">
            <a:extLst>
              <a:ext uri="{FF2B5EF4-FFF2-40B4-BE49-F238E27FC236}">
                <a16:creationId xmlns:a16="http://schemas.microsoft.com/office/drawing/2014/main" id="{E8B317BA-EC5B-4429-AD70-E7631D7FA7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06" y="972835"/>
            <a:ext cx="7636353" cy="574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EC37FC3-40B1-4061-9F2B-0A194B562965}"/>
              </a:ext>
            </a:extLst>
          </p:cNvPr>
          <p:cNvSpPr/>
          <p:nvPr/>
        </p:nvSpPr>
        <p:spPr>
          <a:xfrm>
            <a:off x="12089234" y="885825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A817D2-6240-40F0-99C0-FCE6BBD1A83A}"/>
              </a:ext>
            </a:extLst>
          </p:cNvPr>
          <p:cNvSpPr/>
          <p:nvPr/>
        </p:nvSpPr>
        <p:spPr>
          <a:xfrm>
            <a:off x="5314067" y="910539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B6BD32-1FB1-4AE9-8AA1-15D6F26B8273}"/>
              </a:ext>
            </a:extLst>
          </p:cNvPr>
          <p:cNvGrpSpPr/>
          <p:nvPr/>
        </p:nvGrpSpPr>
        <p:grpSpPr>
          <a:xfrm>
            <a:off x="0" y="1105905"/>
            <a:ext cx="6379665" cy="5442070"/>
            <a:chOff x="2784539" y="868625"/>
            <a:chExt cx="6379665" cy="5442070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5BC83503-0240-4A8A-AF44-192191B62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506" y="1613000"/>
              <a:ext cx="5553698" cy="469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5E401E3-D048-46EE-ACCE-2F682129F1F8}"/>
                </a:ext>
              </a:extLst>
            </p:cNvPr>
            <p:cNvSpPr/>
            <p:nvPr/>
          </p:nvSpPr>
          <p:spPr>
            <a:xfrm>
              <a:off x="4766406" y="2679224"/>
              <a:ext cx="3047649" cy="2565245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3CE17A-89C6-4797-9F18-60293C30EAC1}"/>
                </a:ext>
              </a:extLst>
            </p:cNvPr>
            <p:cNvGrpSpPr/>
            <p:nvPr/>
          </p:nvGrpSpPr>
          <p:grpSpPr>
            <a:xfrm>
              <a:off x="2784539" y="2912611"/>
              <a:ext cx="3589355" cy="904656"/>
              <a:chOff x="3142885" y="2974395"/>
              <a:chExt cx="3589355" cy="90465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17D1846-A298-49F1-ABD3-CB81C53F2E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42627" y="3436060"/>
                <a:ext cx="2289613" cy="442991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C450F8C-68C7-47C9-8A23-A1C8A08D2F9D}"/>
                  </a:ext>
                </a:extLst>
              </p:cNvPr>
              <p:cNvSpPr txBox="1"/>
              <p:nvPr/>
            </p:nvSpPr>
            <p:spPr>
              <a:xfrm>
                <a:off x="3142885" y="2974395"/>
                <a:ext cx="1837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HS Channel</a:t>
                </a:r>
                <a:endParaRPr lang="en-GB" sz="2400" b="1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EA8E17C-319E-4A5E-AF24-C9ED6281EDEA}"/>
                </a:ext>
              </a:extLst>
            </p:cNvPr>
            <p:cNvGrpSpPr/>
            <p:nvPr/>
          </p:nvGrpSpPr>
          <p:grpSpPr>
            <a:xfrm>
              <a:off x="6048394" y="868625"/>
              <a:ext cx="1435660" cy="2274818"/>
              <a:chOff x="3225094" y="930409"/>
              <a:chExt cx="1435660" cy="2274818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46A139D-662C-4DC4-AC83-9D1E684415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4585" y="1550533"/>
                <a:ext cx="108306" cy="1654694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8E683E9-F749-45FD-AA86-D11D77569D65}"/>
                  </a:ext>
                </a:extLst>
              </p:cNvPr>
              <p:cNvSpPr txBox="1"/>
              <p:nvPr/>
            </p:nvSpPr>
            <p:spPr>
              <a:xfrm>
                <a:off x="3225094" y="930409"/>
                <a:ext cx="1435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Lacuna</a:t>
                </a:r>
                <a:endParaRPr lang="en-GB" sz="2400" b="1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C7E64E2-AF5B-4BAD-ABE5-0CF72A68BB7B}"/>
                </a:ext>
              </a:extLst>
            </p:cNvPr>
            <p:cNvGrpSpPr/>
            <p:nvPr/>
          </p:nvGrpSpPr>
          <p:grpSpPr>
            <a:xfrm>
              <a:off x="2872964" y="4617128"/>
              <a:ext cx="2556781" cy="948855"/>
              <a:chOff x="3424033" y="872792"/>
              <a:chExt cx="2556781" cy="9488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2581B2F-9116-45EC-B563-004CC38EA78F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H="1">
                <a:off x="5336410" y="872792"/>
                <a:ext cx="644404" cy="718023"/>
              </a:xfrm>
              <a:prstGeom prst="line">
                <a:avLst/>
              </a:prstGeom>
              <a:ln w="28575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4082A92-26B6-4513-BD1B-A1C0440EBFEE}"/>
                  </a:ext>
                </a:extLst>
              </p:cNvPr>
              <p:cNvSpPr txBox="1"/>
              <p:nvPr/>
            </p:nvSpPr>
            <p:spPr>
              <a:xfrm>
                <a:off x="3424033" y="1359982"/>
                <a:ext cx="1912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Canaliculus</a:t>
                </a:r>
                <a:endParaRPr lang="en-GB" sz="2400" b="1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D3C62EE-F92F-4B96-B363-2028656DE57D}"/>
              </a:ext>
            </a:extLst>
          </p:cNvPr>
          <p:cNvSpPr txBox="1"/>
          <p:nvPr/>
        </p:nvSpPr>
        <p:spPr>
          <a:xfrm>
            <a:off x="33010" y="3050821"/>
            <a:ext cx="16703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骨髓腔</a:t>
            </a:r>
            <a:endParaRPr lang="en-GB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5045D-05C2-44A2-A39A-A62F7D9976C5}"/>
              </a:ext>
            </a:extLst>
          </p:cNvPr>
          <p:cNvSpPr txBox="1"/>
          <p:nvPr/>
        </p:nvSpPr>
        <p:spPr>
          <a:xfrm>
            <a:off x="3045287" y="1105905"/>
            <a:ext cx="17371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细胞室</a:t>
            </a:r>
            <a:endParaRPr lang="en-GB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5B19DB-20CD-468C-A76B-0367C3C041C0}"/>
              </a:ext>
            </a:extLst>
          </p:cNvPr>
          <p:cNvSpPr txBox="1"/>
          <p:nvPr/>
        </p:nvSpPr>
        <p:spPr>
          <a:xfrm>
            <a:off x="-37518" y="5375167"/>
            <a:ext cx="191237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骨小管</a:t>
            </a:r>
            <a:endParaRPr lang="en-GB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2010D5-8E7E-462E-8C0B-B3BE97FE84FD}"/>
              </a:ext>
            </a:extLst>
          </p:cNvPr>
          <p:cNvSpPr/>
          <p:nvPr/>
        </p:nvSpPr>
        <p:spPr>
          <a:xfrm>
            <a:off x="6404750" y="1062632"/>
            <a:ext cx="1640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中线拟合</a:t>
            </a:r>
            <a:endParaRPr lang="en-A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16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网络数字化</a:t>
            </a:r>
            <a:endParaRPr lang="en-GB" dirty="0"/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1036C82D-EEE8-448B-A56C-D52962E4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131" y="547271"/>
            <a:ext cx="4913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AU" altLang="en-US" sz="1600" b="1" dirty="0"/>
              <a:t>(Repp, et al., </a:t>
            </a:r>
            <a:r>
              <a:rPr lang="en-AU" sz="1600" b="1" dirty="0"/>
              <a:t>J Struct Biol</a:t>
            </a:r>
            <a:r>
              <a:rPr lang="en-GB" altLang="en-US" sz="1600" b="1" dirty="0"/>
              <a:t>,</a:t>
            </a:r>
            <a:r>
              <a:rPr lang="en-AU" altLang="en-US" sz="1600" b="1" dirty="0"/>
              <a:t> 2017)</a:t>
            </a:r>
            <a:endParaRPr lang="de-DE" altLang="en-US" sz="1600" b="1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2D369228-DB6F-4410-A448-6FAAA37A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06" y="975210"/>
            <a:ext cx="7636354" cy="57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DF262FA3-EAE3-476D-970A-7EB70F27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88" y="975210"/>
            <a:ext cx="7636353" cy="574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EC37FC3-40B1-4061-9F2B-0A194B562965}"/>
              </a:ext>
            </a:extLst>
          </p:cNvPr>
          <p:cNvSpPr/>
          <p:nvPr/>
        </p:nvSpPr>
        <p:spPr>
          <a:xfrm>
            <a:off x="12089234" y="885825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A817D2-6240-40F0-99C0-FCE6BBD1A83A}"/>
              </a:ext>
            </a:extLst>
          </p:cNvPr>
          <p:cNvSpPr/>
          <p:nvPr/>
        </p:nvSpPr>
        <p:spPr>
          <a:xfrm>
            <a:off x="5314067" y="910539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994434-56FA-4F8C-9B2E-416BFFAD1F8A}"/>
              </a:ext>
            </a:extLst>
          </p:cNvPr>
          <p:cNvGrpSpPr/>
          <p:nvPr/>
        </p:nvGrpSpPr>
        <p:grpSpPr>
          <a:xfrm>
            <a:off x="0" y="1105905"/>
            <a:ext cx="6379665" cy="5442070"/>
            <a:chOff x="2784539" y="868625"/>
            <a:chExt cx="6379665" cy="5442070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23FCC37C-EECE-4AFB-9F77-1E76EB761F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506" y="1613000"/>
              <a:ext cx="5553698" cy="469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47473B6-66F1-491B-B992-D7382B538BEE}"/>
                </a:ext>
              </a:extLst>
            </p:cNvPr>
            <p:cNvSpPr/>
            <p:nvPr/>
          </p:nvSpPr>
          <p:spPr>
            <a:xfrm>
              <a:off x="4766406" y="2679224"/>
              <a:ext cx="3047649" cy="2565245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C26CDD2-5320-4480-A018-2BBBF6283038}"/>
                </a:ext>
              </a:extLst>
            </p:cNvPr>
            <p:cNvGrpSpPr/>
            <p:nvPr/>
          </p:nvGrpSpPr>
          <p:grpSpPr>
            <a:xfrm>
              <a:off x="2784539" y="2912611"/>
              <a:ext cx="3589355" cy="904656"/>
              <a:chOff x="3142885" y="2974395"/>
              <a:chExt cx="3589355" cy="90465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B2AA21B-74D8-42A2-94A0-F745805E7A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42627" y="3436060"/>
                <a:ext cx="2289613" cy="442991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5B9A2DE-7430-4B29-9783-86644C436B69}"/>
                  </a:ext>
                </a:extLst>
              </p:cNvPr>
              <p:cNvSpPr txBox="1"/>
              <p:nvPr/>
            </p:nvSpPr>
            <p:spPr>
              <a:xfrm>
                <a:off x="3142885" y="2974395"/>
                <a:ext cx="1837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HS Channel</a:t>
                </a:r>
                <a:endParaRPr lang="en-GB" sz="2400" b="1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0CFB7B7-BC73-43F0-99DA-3C908B2DA0B9}"/>
                </a:ext>
              </a:extLst>
            </p:cNvPr>
            <p:cNvGrpSpPr/>
            <p:nvPr/>
          </p:nvGrpSpPr>
          <p:grpSpPr>
            <a:xfrm>
              <a:off x="6048394" y="868625"/>
              <a:ext cx="1435660" cy="2274818"/>
              <a:chOff x="3225094" y="930409"/>
              <a:chExt cx="1435660" cy="2274818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E9C9A34-940D-48C6-B901-79A3CE2F34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4585" y="1550533"/>
                <a:ext cx="108306" cy="1654694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020862-13B1-42A6-BF92-520DE2223B54}"/>
                  </a:ext>
                </a:extLst>
              </p:cNvPr>
              <p:cNvSpPr txBox="1"/>
              <p:nvPr/>
            </p:nvSpPr>
            <p:spPr>
              <a:xfrm>
                <a:off x="3225094" y="930409"/>
                <a:ext cx="1435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Lacuna</a:t>
                </a:r>
                <a:endParaRPr lang="en-GB" sz="2400" b="1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00C4794-B178-4E09-9D11-CACEC22EDC84}"/>
                </a:ext>
              </a:extLst>
            </p:cNvPr>
            <p:cNvGrpSpPr/>
            <p:nvPr/>
          </p:nvGrpSpPr>
          <p:grpSpPr>
            <a:xfrm>
              <a:off x="2872964" y="4617128"/>
              <a:ext cx="2556781" cy="948855"/>
              <a:chOff x="3424033" y="872792"/>
              <a:chExt cx="2556781" cy="9488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D9BB1F7-38FA-43B9-9211-75FDFC802108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H="1">
                <a:off x="5336410" y="872792"/>
                <a:ext cx="644404" cy="718023"/>
              </a:xfrm>
              <a:prstGeom prst="line">
                <a:avLst/>
              </a:prstGeom>
              <a:ln w="28575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5F9DFA-5220-4B4C-B5CF-5FB9FD3763EA}"/>
                  </a:ext>
                </a:extLst>
              </p:cNvPr>
              <p:cNvSpPr txBox="1"/>
              <p:nvPr/>
            </p:nvSpPr>
            <p:spPr>
              <a:xfrm>
                <a:off x="3424033" y="1359982"/>
                <a:ext cx="1912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Canaliculus</a:t>
                </a:r>
                <a:endParaRPr lang="en-GB" sz="2400" b="1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571F22-0740-4C5A-B045-979C478AD157}"/>
              </a:ext>
            </a:extLst>
          </p:cNvPr>
          <p:cNvSpPr txBox="1"/>
          <p:nvPr/>
        </p:nvSpPr>
        <p:spPr>
          <a:xfrm>
            <a:off x="33010" y="3050821"/>
            <a:ext cx="16703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骨髓腔</a:t>
            </a:r>
            <a:endParaRPr lang="en-GB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91D6DD-3BBC-483A-846E-62F5094849D7}"/>
              </a:ext>
            </a:extLst>
          </p:cNvPr>
          <p:cNvSpPr txBox="1"/>
          <p:nvPr/>
        </p:nvSpPr>
        <p:spPr>
          <a:xfrm>
            <a:off x="3045287" y="1105905"/>
            <a:ext cx="17371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细胞室</a:t>
            </a:r>
            <a:endParaRPr lang="en-GB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DEF7BC-1E7C-468D-A16B-2075F5CD0DFA}"/>
              </a:ext>
            </a:extLst>
          </p:cNvPr>
          <p:cNvSpPr txBox="1"/>
          <p:nvPr/>
        </p:nvSpPr>
        <p:spPr>
          <a:xfrm>
            <a:off x="-37518" y="5375167"/>
            <a:ext cx="191237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骨小管</a:t>
            </a:r>
            <a:endParaRPr lang="en-GB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E02174-4078-45B8-B5FE-AA967A7897D1}"/>
              </a:ext>
            </a:extLst>
          </p:cNvPr>
          <p:cNvSpPr/>
          <p:nvPr/>
        </p:nvSpPr>
        <p:spPr>
          <a:xfrm>
            <a:off x="6404750" y="106263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计算拓扑参量</a:t>
            </a:r>
            <a:endParaRPr lang="en-A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22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计算网络拓扑参数</a:t>
            </a:r>
            <a:endParaRPr lang="en-GB" dirty="0"/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1036C82D-EEE8-448B-A56C-D52962E4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131" y="547271"/>
            <a:ext cx="4913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AU" altLang="en-US" sz="1600" b="1" dirty="0"/>
              <a:t>(Repp, et al., </a:t>
            </a:r>
            <a:r>
              <a:rPr lang="en-AU" sz="1600" b="1" dirty="0"/>
              <a:t>J Struct Biol</a:t>
            </a:r>
            <a:r>
              <a:rPr lang="en-GB" altLang="en-US" sz="1600" b="1" dirty="0"/>
              <a:t>,</a:t>
            </a:r>
            <a:r>
              <a:rPr lang="en-AU" altLang="en-US" sz="1600" b="1" dirty="0"/>
              <a:t> 2017)</a:t>
            </a:r>
            <a:endParaRPr lang="de-DE" altLang="en-US" sz="1600" b="1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2D369228-DB6F-4410-A448-6FAAA37A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06" y="975210"/>
            <a:ext cx="7636354" cy="57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 descr="W:\RICCI\euromat_felix\gifs\gif3.gif">
            <a:extLst>
              <a:ext uri="{FF2B5EF4-FFF2-40B4-BE49-F238E27FC236}">
                <a16:creationId xmlns:a16="http://schemas.microsoft.com/office/drawing/2014/main" id="{CB7DF33E-B74F-44B8-B477-E97F21AD16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88" y="972835"/>
            <a:ext cx="7636353" cy="574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EC37FC3-40B1-4061-9F2B-0A194B562965}"/>
              </a:ext>
            </a:extLst>
          </p:cNvPr>
          <p:cNvSpPr/>
          <p:nvPr/>
        </p:nvSpPr>
        <p:spPr>
          <a:xfrm>
            <a:off x="12089234" y="885825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A817D2-6240-40F0-99C0-FCE6BBD1A83A}"/>
              </a:ext>
            </a:extLst>
          </p:cNvPr>
          <p:cNvSpPr/>
          <p:nvPr/>
        </p:nvSpPr>
        <p:spPr>
          <a:xfrm>
            <a:off x="5314067" y="910539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39485D-B622-4516-8B75-9F2EA8A907A1}"/>
              </a:ext>
            </a:extLst>
          </p:cNvPr>
          <p:cNvGrpSpPr/>
          <p:nvPr/>
        </p:nvGrpSpPr>
        <p:grpSpPr>
          <a:xfrm>
            <a:off x="0" y="1105905"/>
            <a:ext cx="6379665" cy="5442070"/>
            <a:chOff x="2784539" y="868625"/>
            <a:chExt cx="6379665" cy="5442070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C018754-66D2-475B-A50C-7EDD20EBF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506" y="1613000"/>
              <a:ext cx="5553698" cy="469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89F7FEE-5AC1-4F94-B3A4-EA4513EBB04B}"/>
                </a:ext>
              </a:extLst>
            </p:cNvPr>
            <p:cNvSpPr/>
            <p:nvPr/>
          </p:nvSpPr>
          <p:spPr>
            <a:xfrm>
              <a:off x="4766406" y="2679224"/>
              <a:ext cx="3047649" cy="2565245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DB17E5C-B588-4DB1-A042-03898479F2BC}"/>
                </a:ext>
              </a:extLst>
            </p:cNvPr>
            <p:cNvGrpSpPr/>
            <p:nvPr/>
          </p:nvGrpSpPr>
          <p:grpSpPr>
            <a:xfrm>
              <a:off x="2784539" y="2912611"/>
              <a:ext cx="3589355" cy="904656"/>
              <a:chOff x="3142885" y="2974395"/>
              <a:chExt cx="3589355" cy="90465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99350BB-7C66-4CC4-9F5C-A16D35E561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42627" y="3436060"/>
                <a:ext cx="2289613" cy="442991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FB7C9B2-171D-40FE-88F1-DBA6687FA481}"/>
                  </a:ext>
                </a:extLst>
              </p:cNvPr>
              <p:cNvSpPr txBox="1"/>
              <p:nvPr/>
            </p:nvSpPr>
            <p:spPr>
              <a:xfrm>
                <a:off x="3142885" y="2974395"/>
                <a:ext cx="1837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HS Channel</a:t>
                </a:r>
                <a:endParaRPr lang="en-GB" sz="2400" b="1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38A5818-2BDD-485E-846C-F722E2FFA6BF}"/>
                </a:ext>
              </a:extLst>
            </p:cNvPr>
            <p:cNvGrpSpPr/>
            <p:nvPr/>
          </p:nvGrpSpPr>
          <p:grpSpPr>
            <a:xfrm>
              <a:off x="6048394" y="868625"/>
              <a:ext cx="1435660" cy="2274818"/>
              <a:chOff x="3225094" y="930409"/>
              <a:chExt cx="1435660" cy="2274818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DA46209-4CDE-4FC7-B1CA-9FD909057F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4585" y="1550533"/>
                <a:ext cx="108306" cy="1654694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DABC939-1281-4A4D-84B2-F42FE204E1A7}"/>
                  </a:ext>
                </a:extLst>
              </p:cNvPr>
              <p:cNvSpPr txBox="1"/>
              <p:nvPr/>
            </p:nvSpPr>
            <p:spPr>
              <a:xfrm>
                <a:off x="3225094" y="930409"/>
                <a:ext cx="1435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Lacuna</a:t>
                </a:r>
                <a:endParaRPr lang="en-GB" sz="2400" b="1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F8E5FCF-AF4E-4645-9A28-87843C20162A}"/>
                </a:ext>
              </a:extLst>
            </p:cNvPr>
            <p:cNvGrpSpPr/>
            <p:nvPr/>
          </p:nvGrpSpPr>
          <p:grpSpPr>
            <a:xfrm>
              <a:off x="2872964" y="4617128"/>
              <a:ext cx="2556781" cy="948855"/>
              <a:chOff x="3424033" y="872792"/>
              <a:chExt cx="2556781" cy="9488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82014A1-C150-46B5-8853-72123AAAEA25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H="1">
                <a:off x="5336410" y="872792"/>
                <a:ext cx="644404" cy="718023"/>
              </a:xfrm>
              <a:prstGeom prst="line">
                <a:avLst/>
              </a:prstGeom>
              <a:ln w="28575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E75E499-3256-4C36-AD7C-BB4120C87C6A}"/>
                  </a:ext>
                </a:extLst>
              </p:cNvPr>
              <p:cNvSpPr txBox="1"/>
              <p:nvPr/>
            </p:nvSpPr>
            <p:spPr>
              <a:xfrm>
                <a:off x="3424033" y="1359982"/>
                <a:ext cx="1912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Canaliculus</a:t>
                </a:r>
                <a:endParaRPr lang="en-GB" sz="2400" b="1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91BF84E-7ACC-40D1-9CEF-31F426729A0B}"/>
              </a:ext>
            </a:extLst>
          </p:cNvPr>
          <p:cNvSpPr txBox="1"/>
          <p:nvPr/>
        </p:nvSpPr>
        <p:spPr>
          <a:xfrm>
            <a:off x="33010" y="3050821"/>
            <a:ext cx="16703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骨髓腔</a:t>
            </a:r>
            <a:endParaRPr lang="en-GB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C838FD-7E2E-4B39-AA4D-6C66D48FA633}"/>
              </a:ext>
            </a:extLst>
          </p:cNvPr>
          <p:cNvSpPr txBox="1"/>
          <p:nvPr/>
        </p:nvSpPr>
        <p:spPr>
          <a:xfrm>
            <a:off x="3045287" y="1105905"/>
            <a:ext cx="17371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细胞室</a:t>
            </a:r>
            <a:endParaRPr lang="en-GB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460F8-FD78-4B47-B716-0B15596B23EB}"/>
              </a:ext>
            </a:extLst>
          </p:cNvPr>
          <p:cNvSpPr txBox="1"/>
          <p:nvPr/>
        </p:nvSpPr>
        <p:spPr>
          <a:xfrm>
            <a:off x="-37518" y="5375167"/>
            <a:ext cx="191237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骨小管</a:t>
            </a:r>
            <a:endParaRPr lang="en-GB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DC42DF-0142-4F5C-A937-D5AAA8F883D5}"/>
              </a:ext>
            </a:extLst>
          </p:cNvPr>
          <p:cNvSpPr/>
          <p:nvPr/>
        </p:nvSpPr>
        <p:spPr>
          <a:xfrm>
            <a:off x="6404750" y="106263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计算拓扑参数</a:t>
            </a:r>
            <a:endParaRPr lang="en-A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9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">
            <a:extLst>
              <a:ext uri="{FF2B5EF4-FFF2-40B4-BE49-F238E27FC236}">
                <a16:creationId xmlns:a16="http://schemas.microsoft.com/office/drawing/2014/main" id="{E09C4460-F362-4D17-A7EE-6C0617592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r="5920"/>
          <a:stretch/>
        </p:blipFill>
        <p:spPr>
          <a:xfrm>
            <a:off x="0" y="885825"/>
            <a:ext cx="7000108" cy="6011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网络量化</a:t>
            </a:r>
            <a:endParaRPr lang="en-GB" dirty="0"/>
          </a:p>
        </p:txBody>
      </p:sp>
      <p:pic>
        <p:nvPicPr>
          <p:cNvPr id="36" name="Grafik 4">
            <a:extLst>
              <a:ext uri="{FF2B5EF4-FFF2-40B4-BE49-F238E27FC236}">
                <a16:creationId xmlns:a16="http://schemas.microsoft.com/office/drawing/2014/main" id="{EC1BAA54-33B1-4871-A369-B89350E421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t="8871" r="26985" b="12007"/>
          <a:stretch/>
        </p:blipFill>
        <p:spPr>
          <a:xfrm>
            <a:off x="3860358" y="3889848"/>
            <a:ext cx="3125073" cy="298501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7" name="Rechteck 5">
            <a:extLst>
              <a:ext uri="{FF2B5EF4-FFF2-40B4-BE49-F238E27FC236}">
                <a16:creationId xmlns:a16="http://schemas.microsoft.com/office/drawing/2014/main" id="{3DE66968-23FE-4CF5-B4A0-52FD954EB654}"/>
              </a:ext>
            </a:extLst>
          </p:cNvPr>
          <p:cNvSpPr/>
          <p:nvPr/>
        </p:nvSpPr>
        <p:spPr>
          <a:xfrm>
            <a:off x="1762389" y="5050853"/>
            <a:ext cx="647700" cy="61520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r Verbinder 6">
            <a:extLst>
              <a:ext uri="{FF2B5EF4-FFF2-40B4-BE49-F238E27FC236}">
                <a16:creationId xmlns:a16="http://schemas.microsoft.com/office/drawing/2014/main" id="{64144BC8-DA2A-4919-8C5D-24C6C0BCE4C9}"/>
              </a:ext>
            </a:extLst>
          </p:cNvPr>
          <p:cNvCxnSpPr/>
          <p:nvPr/>
        </p:nvCxnSpPr>
        <p:spPr>
          <a:xfrm flipV="1">
            <a:off x="75387" y="6485661"/>
            <a:ext cx="1171658" cy="2466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7">
            <a:extLst>
              <a:ext uri="{FF2B5EF4-FFF2-40B4-BE49-F238E27FC236}">
                <a16:creationId xmlns:a16="http://schemas.microsoft.com/office/drawing/2014/main" id="{B5A29EBB-347D-4FBE-B2A2-29104E2B8A89}"/>
              </a:ext>
            </a:extLst>
          </p:cNvPr>
          <p:cNvSpPr txBox="1"/>
          <p:nvPr/>
        </p:nvSpPr>
        <p:spPr>
          <a:xfrm>
            <a:off x="241507" y="6511016"/>
            <a:ext cx="74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100 µm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515B43-E561-4BAD-9373-6FE6BFAE7F49}"/>
              </a:ext>
            </a:extLst>
          </p:cNvPr>
          <p:cNvGrpSpPr/>
          <p:nvPr/>
        </p:nvGrpSpPr>
        <p:grpSpPr>
          <a:xfrm>
            <a:off x="8821085" y="992530"/>
            <a:ext cx="2442156" cy="1739690"/>
            <a:chOff x="722704" y="1795469"/>
            <a:chExt cx="2955009" cy="2105025"/>
          </a:xfrm>
        </p:grpSpPr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C80F8555-0822-40FC-BA29-4730439BD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1388" y="1795469"/>
              <a:ext cx="1076325" cy="2105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ABF7EBB2-CC20-4398-B543-57EEEA38E643}"/>
                </a:ext>
              </a:extLst>
            </p:cNvPr>
            <p:cNvSpPr/>
            <p:nvPr/>
          </p:nvSpPr>
          <p:spPr>
            <a:xfrm>
              <a:off x="2651688" y="2637064"/>
              <a:ext cx="744655" cy="1134836"/>
            </a:xfrm>
            <a:custGeom>
              <a:avLst/>
              <a:gdLst>
                <a:gd name="connsiteX0" fmla="*/ 250984 w 757170"/>
                <a:gd name="connsiteY0" fmla="*/ 0 h 1134836"/>
                <a:gd name="connsiteX1" fmla="*/ 144848 w 757170"/>
                <a:gd name="connsiteY1" fmla="*/ 81643 h 1134836"/>
                <a:gd name="connsiteX2" fmla="*/ 63206 w 757170"/>
                <a:gd name="connsiteY2" fmla="*/ 155122 h 1134836"/>
                <a:gd name="connsiteX3" fmla="*/ 14220 w 757170"/>
                <a:gd name="connsiteY3" fmla="*/ 302079 h 1134836"/>
                <a:gd name="connsiteX4" fmla="*/ 6056 w 757170"/>
                <a:gd name="connsiteY4" fmla="*/ 449036 h 1134836"/>
                <a:gd name="connsiteX5" fmla="*/ 95863 w 757170"/>
                <a:gd name="connsiteY5" fmla="*/ 628650 h 1134836"/>
                <a:gd name="connsiteX6" fmla="*/ 226491 w 757170"/>
                <a:gd name="connsiteY6" fmla="*/ 808265 h 1134836"/>
                <a:gd name="connsiteX7" fmla="*/ 397941 w 757170"/>
                <a:gd name="connsiteY7" fmla="*/ 955222 h 1134836"/>
                <a:gd name="connsiteX8" fmla="*/ 520406 w 757170"/>
                <a:gd name="connsiteY8" fmla="*/ 1036865 h 1134836"/>
                <a:gd name="connsiteX9" fmla="*/ 659198 w 757170"/>
                <a:gd name="connsiteY9" fmla="*/ 1102179 h 1134836"/>
                <a:gd name="connsiteX10" fmla="*/ 740841 w 757170"/>
                <a:gd name="connsiteY10" fmla="*/ 1126672 h 1134836"/>
                <a:gd name="connsiteX11" fmla="*/ 757170 w 757170"/>
                <a:gd name="connsiteY11" fmla="*/ 1134836 h 1134836"/>
                <a:gd name="connsiteX0" fmla="*/ 238469 w 744655"/>
                <a:gd name="connsiteY0" fmla="*/ 0 h 1134836"/>
                <a:gd name="connsiteX1" fmla="*/ 132333 w 744655"/>
                <a:gd name="connsiteY1" fmla="*/ 81643 h 1134836"/>
                <a:gd name="connsiteX2" fmla="*/ 50691 w 744655"/>
                <a:gd name="connsiteY2" fmla="*/ 155122 h 1134836"/>
                <a:gd name="connsiteX3" fmla="*/ 1705 w 744655"/>
                <a:gd name="connsiteY3" fmla="*/ 302079 h 1134836"/>
                <a:gd name="connsiteX4" fmla="*/ 18033 w 744655"/>
                <a:gd name="connsiteY4" fmla="*/ 432708 h 1134836"/>
                <a:gd name="connsiteX5" fmla="*/ 83348 w 744655"/>
                <a:gd name="connsiteY5" fmla="*/ 628650 h 1134836"/>
                <a:gd name="connsiteX6" fmla="*/ 213976 w 744655"/>
                <a:gd name="connsiteY6" fmla="*/ 808265 h 1134836"/>
                <a:gd name="connsiteX7" fmla="*/ 385426 w 744655"/>
                <a:gd name="connsiteY7" fmla="*/ 955222 h 1134836"/>
                <a:gd name="connsiteX8" fmla="*/ 507891 w 744655"/>
                <a:gd name="connsiteY8" fmla="*/ 1036865 h 1134836"/>
                <a:gd name="connsiteX9" fmla="*/ 646683 w 744655"/>
                <a:gd name="connsiteY9" fmla="*/ 1102179 h 1134836"/>
                <a:gd name="connsiteX10" fmla="*/ 728326 w 744655"/>
                <a:gd name="connsiteY10" fmla="*/ 1126672 h 1134836"/>
                <a:gd name="connsiteX11" fmla="*/ 744655 w 744655"/>
                <a:gd name="connsiteY11" fmla="*/ 1134836 h 113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4655" h="1134836">
                  <a:moveTo>
                    <a:pt x="238469" y="0"/>
                  </a:moveTo>
                  <a:cubicBezTo>
                    <a:pt x="201049" y="27894"/>
                    <a:pt x="163629" y="55789"/>
                    <a:pt x="132333" y="81643"/>
                  </a:cubicBezTo>
                  <a:cubicBezTo>
                    <a:pt x="101037" y="107497"/>
                    <a:pt x="72462" y="118383"/>
                    <a:pt x="50691" y="155122"/>
                  </a:cubicBezTo>
                  <a:cubicBezTo>
                    <a:pt x="28920" y="191861"/>
                    <a:pt x="7148" y="255815"/>
                    <a:pt x="1705" y="302079"/>
                  </a:cubicBezTo>
                  <a:cubicBezTo>
                    <a:pt x="-3738" y="348343"/>
                    <a:pt x="4426" y="378280"/>
                    <a:pt x="18033" y="432708"/>
                  </a:cubicBezTo>
                  <a:cubicBezTo>
                    <a:pt x="31640" y="487136"/>
                    <a:pt x="50691" y="566057"/>
                    <a:pt x="83348" y="628650"/>
                  </a:cubicBezTo>
                  <a:cubicBezTo>
                    <a:pt x="116005" y="691243"/>
                    <a:pt x="163630" y="753836"/>
                    <a:pt x="213976" y="808265"/>
                  </a:cubicBezTo>
                  <a:cubicBezTo>
                    <a:pt x="264322" y="862694"/>
                    <a:pt x="336440" y="917122"/>
                    <a:pt x="385426" y="955222"/>
                  </a:cubicBezTo>
                  <a:cubicBezTo>
                    <a:pt x="434412" y="993322"/>
                    <a:pt x="464348" y="1012372"/>
                    <a:pt x="507891" y="1036865"/>
                  </a:cubicBezTo>
                  <a:cubicBezTo>
                    <a:pt x="551434" y="1061358"/>
                    <a:pt x="609944" y="1087211"/>
                    <a:pt x="646683" y="1102179"/>
                  </a:cubicBezTo>
                  <a:cubicBezTo>
                    <a:pt x="683422" y="1117147"/>
                    <a:pt x="711997" y="1121229"/>
                    <a:pt x="728326" y="1126672"/>
                  </a:cubicBezTo>
                  <a:cubicBezTo>
                    <a:pt x="744655" y="1132115"/>
                    <a:pt x="744655" y="1133475"/>
                    <a:pt x="744655" y="1134836"/>
                  </a:cubicBezTo>
                </a:path>
              </a:pathLst>
            </a:cu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  <a:endParaRPr lang="en-AU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730313-472C-40A3-ACC9-54B0362A33AB}"/>
                </a:ext>
              </a:extLst>
            </p:cNvPr>
            <p:cNvSpPr txBox="1"/>
            <p:nvPr/>
          </p:nvSpPr>
          <p:spPr>
            <a:xfrm>
              <a:off x="722704" y="2438890"/>
              <a:ext cx="1440160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Length = 1.65 µm</a:t>
              </a:r>
              <a:endParaRPr lang="en-AU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1DEBB86-885B-4F97-A33A-3541DFC2EEBC}"/>
                </a:ext>
              </a:extLst>
            </p:cNvPr>
            <p:cNvCxnSpPr/>
            <p:nvPr/>
          </p:nvCxnSpPr>
          <p:spPr>
            <a:xfrm>
              <a:off x="2166634" y="2753925"/>
              <a:ext cx="335136" cy="635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DF5BEE-C0ED-4C88-B18C-34E5033DEAF4}"/>
              </a:ext>
            </a:extLst>
          </p:cNvPr>
          <p:cNvGrpSpPr/>
          <p:nvPr/>
        </p:nvGrpSpPr>
        <p:grpSpPr>
          <a:xfrm>
            <a:off x="8790320" y="2858110"/>
            <a:ext cx="2330241" cy="1581536"/>
            <a:chOff x="566555" y="4147326"/>
            <a:chExt cx="3101550" cy="2105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06A6862-B445-4C09-9CFD-A0EF5EAAD635}"/>
                </a:ext>
              </a:extLst>
            </p:cNvPr>
            <p:cNvSpPr txBox="1"/>
            <p:nvPr/>
          </p:nvSpPr>
          <p:spPr>
            <a:xfrm>
              <a:off x="836585" y="5634245"/>
              <a:ext cx="1440160" cy="389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DOC = 3</a:t>
              </a:r>
              <a:endParaRPr lang="en-AU" dirty="0"/>
            </a:p>
          </p:txBody>
        </p:sp>
        <p:pic>
          <p:nvPicPr>
            <p:cNvPr id="46" name="Picture 3">
              <a:extLst>
                <a:ext uri="{FF2B5EF4-FFF2-40B4-BE49-F238E27FC236}">
                  <a16:creationId xmlns:a16="http://schemas.microsoft.com/office/drawing/2014/main" id="{4834DFFD-C13C-42FA-8B2B-C7933D13F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780" y="4147326"/>
              <a:ext cx="1076325" cy="2105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30C9F10-404C-46EC-9604-1359E6AA0B38}"/>
                </a:ext>
              </a:extLst>
            </p:cNvPr>
            <p:cNvSpPr txBox="1"/>
            <p:nvPr/>
          </p:nvSpPr>
          <p:spPr>
            <a:xfrm>
              <a:off x="566555" y="4599130"/>
              <a:ext cx="144016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DOC = 4</a:t>
              </a:r>
              <a:endParaRPr lang="en-AU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C8ACD1C-CFC5-49E6-AF4D-7CD7ED39E55A}"/>
                </a:ext>
              </a:extLst>
            </p:cNvPr>
            <p:cNvCxnSpPr>
              <a:stCxn id="45" idx="3"/>
            </p:cNvCxnSpPr>
            <p:nvPr/>
          </p:nvCxnSpPr>
          <p:spPr>
            <a:xfrm>
              <a:off x="2276745" y="5828978"/>
              <a:ext cx="1035115" cy="30032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4A0E49E-4D2E-4D19-874C-C193B9639D84}"/>
                </a:ext>
              </a:extLst>
            </p:cNvPr>
            <p:cNvCxnSpPr>
              <a:stCxn id="48" idx="3"/>
            </p:cNvCxnSpPr>
            <p:nvPr/>
          </p:nvCxnSpPr>
          <p:spPr>
            <a:xfrm>
              <a:off x="2006715" y="4811496"/>
              <a:ext cx="787587" cy="14767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DF2CDF9E-1094-4410-B680-D022C4B79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60" y="4537747"/>
            <a:ext cx="2969614" cy="229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6">
            <a:extLst>
              <a:ext uri="{FF2B5EF4-FFF2-40B4-BE49-F238E27FC236}">
                <a16:creationId xmlns:a16="http://schemas.microsoft.com/office/drawing/2014/main" id="{931AB92C-29C7-4C9B-A358-69D437D3B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437" y="974275"/>
            <a:ext cx="1656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1600" b="1" dirty="0"/>
              <a:t>网络长度</a:t>
            </a:r>
            <a:endParaRPr lang="de-DE" altLang="en-US" sz="1600" b="1" dirty="0"/>
          </a:p>
        </p:txBody>
      </p:sp>
      <p:sp>
        <p:nvSpPr>
          <p:cNvPr id="53" name="TextBox 16">
            <a:extLst>
              <a:ext uri="{FF2B5EF4-FFF2-40B4-BE49-F238E27FC236}">
                <a16:creationId xmlns:a16="http://schemas.microsoft.com/office/drawing/2014/main" id="{FEC33164-D1B9-4194-AAD2-1B7108195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436" y="2736479"/>
            <a:ext cx="2572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1600" b="1" dirty="0"/>
              <a:t>网络连接度</a:t>
            </a:r>
            <a:endParaRPr lang="de-DE" altLang="en-US" sz="1600" b="1" dirty="0"/>
          </a:p>
        </p:txBody>
      </p:sp>
      <p:sp>
        <p:nvSpPr>
          <p:cNvPr id="54" name="TextBox 16">
            <a:extLst>
              <a:ext uri="{FF2B5EF4-FFF2-40B4-BE49-F238E27FC236}">
                <a16:creationId xmlns:a16="http://schemas.microsoft.com/office/drawing/2014/main" id="{567438B6-6B90-4344-A1E1-90E85869E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436" y="4214530"/>
            <a:ext cx="2572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1600" b="1" dirty="0"/>
              <a:t>网络密度</a:t>
            </a:r>
            <a:endParaRPr lang="de-DE" altLang="en-US" sz="1600" b="1" dirty="0"/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908D6AC9-82FB-4486-A54E-168249C59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058" y="555875"/>
            <a:ext cx="4913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AU" altLang="en-US" sz="1600" b="1" dirty="0"/>
              <a:t>(Roschger, et al., </a:t>
            </a:r>
            <a:r>
              <a:rPr lang="en-AU" sz="1600" b="1" dirty="0"/>
              <a:t>Bone</a:t>
            </a:r>
            <a:r>
              <a:rPr lang="en-GB" altLang="en-US" sz="1600" b="1" dirty="0"/>
              <a:t>,</a:t>
            </a:r>
            <a:r>
              <a:rPr lang="en-AU" altLang="en-US" sz="1600" b="1" dirty="0"/>
              <a:t> 2019)</a:t>
            </a:r>
            <a:endParaRPr lang="de-DE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4119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手动标记 </a:t>
            </a:r>
            <a:r>
              <a:rPr lang="en-AU" altLang="zh-CN" dirty="0"/>
              <a:t>vs </a:t>
            </a:r>
            <a:r>
              <a:rPr lang="en-AU" altLang="zh-CN" dirty="0" err="1"/>
              <a:t>DoG</a:t>
            </a:r>
            <a:r>
              <a:rPr lang="en-AU" altLang="zh-CN" dirty="0"/>
              <a:t> (</a:t>
            </a:r>
            <a:r>
              <a:rPr lang="zh-CN" altLang="en-US" dirty="0"/>
              <a:t>高斯差异</a:t>
            </a:r>
            <a:r>
              <a:rPr lang="en-AU" altLang="zh-CN" dirty="0"/>
              <a:t>)</a:t>
            </a:r>
            <a:endParaRPr lang="en-GB" dirty="0"/>
          </a:p>
        </p:txBody>
      </p:sp>
      <p:cxnSp>
        <p:nvCxnSpPr>
          <p:cNvPr id="38" name="Gerader Verbinder 6">
            <a:extLst>
              <a:ext uri="{FF2B5EF4-FFF2-40B4-BE49-F238E27FC236}">
                <a16:creationId xmlns:a16="http://schemas.microsoft.com/office/drawing/2014/main" id="{64144BC8-DA2A-4919-8C5D-24C6C0BCE4C9}"/>
              </a:ext>
            </a:extLst>
          </p:cNvPr>
          <p:cNvCxnSpPr/>
          <p:nvPr/>
        </p:nvCxnSpPr>
        <p:spPr>
          <a:xfrm flipV="1">
            <a:off x="-90733" y="6485661"/>
            <a:ext cx="1171658" cy="2466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7">
            <a:extLst>
              <a:ext uri="{FF2B5EF4-FFF2-40B4-BE49-F238E27FC236}">
                <a16:creationId xmlns:a16="http://schemas.microsoft.com/office/drawing/2014/main" id="{B5A29EBB-347D-4FBE-B2A2-29104E2B8A89}"/>
              </a:ext>
            </a:extLst>
          </p:cNvPr>
          <p:cNvSpPr txBox="1"/>
          <p:nvPr/>
        </p:nvSpPr>
        <p:spPr>
          <a:xfrm>
            <a:off x="75387" y="6511016"/>
            <a:ext cx="74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100 µm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B8B99EC-CA97-408A-A717-AE14F8C5F4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8"/>
          <a:stretch/>
        </p:blipFill>
        <p:spPr>
          <a:xfrm rot="5400000">
            <a:off x="8246181" y="3542515"/>
            <a:ext cx="1451210" cy="5110310"/>
          </a:xfrm>
          <a:prstGeom prst="rect">
            <a:avLst/>
          </a:prstGeom>
        </p:spPr>
      </p:pic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49CA21F2-4E1A-451E-A0EE-91EA05629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0" t="3539" r="20700" b="35771"/>
          <a:stretch/>
        </p:blipFill>
        <p:spPr>
          <a:xfrm>
            <a:off x="138680" y="885825"/>
            <a:ext cx="5634680" cy="2397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4E4A8-0348-4685-A878-04419DB9D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55" y="4780065"/>
            <a:ext cx="5634680" cy="1784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49574-EB5C-417A-9FCB-4D9A5F327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15" y="3090362"/>
            <a:ext cx="5580645" cy="1767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A1EFC-5689-4928-9FF3-B1EB355EE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356" y="814667"/>
            <a:ext cx="6004114" cy="45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0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Network as a Calcium Reservoir </a:t>
            </a:r>
            <a:endParaRPr lang="en-GB" dirty="0"/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1036C82D-EEE8-448B-A56C-D52962E4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180" y="539473"/>
            <a:ext cx="4913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AU" altLang="en-US" sz="1600" b="1" dirty="0"/>
              <a:t>(Roschger, et al., </a:t>
            </a:r>
            <a:r>
              <a:rPr lang="en-AU" sz="1600" b="1" dirty="0"/>
              <a:t>Bone</a:t>
            </a:r>
            <a:r>
              <a:rPr lang="en-GB" altLang="en-US" sz="1600" b="1" dirty="0"/>
              <a:t>,</a:t>
            </a:r>
            <a:r>
              <a:rPr lang="en-AU" altLang="en-US" sz="1600" b="1" dirty="0"/>
              <a:t> 2019)</a:t>
            </a:r>
            <a:endParaRPr lang="de-DE" altLang="en-US" sz="1600" b="1" dirty="0"/>
          </a:p>
        </p:txBody>
      </p:sp>
      <p:pic>
        <p:nvPicPr>
          <p:cNvPr id="49" name="Grafik 6">
            <a:extLst>
              <a:ext uri="{FF2B5EF4-FFF2-40B4-BE49-F238E27FC236}">
                <a16:creationId xmlns:a16="http://schemas.microsoft.com/office/drawing/2014/main" id="{64A356F1-83DA-43D1-8809-2149E3873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14" y="2242034"/>
            <a:ext cx="2840608" cy="2840608"/>
          </a:xfrm>
          <a:prstGeom prst="rect">
            <a:avLst/>
          </a:prstGeom>
        </p:spPr>
      </p:pic>
      <p:pic>
        <p:nvPicPr>
          <p:cNvPr id="50" name="Grafik 7">
            <a:extLst>
              <a:ext uri="{FF2B5EF4-FFF2-40B4-BE49-F238E27FC236}">
                <a16:creationId xmlns:a16="http://schemas.microsoft.com/office/drawing/2014/main" id="{2A12CE31-86D9-4444-9BCA-B0BF91A79C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" y="2218943"/>
            <a:ext cx="2926997" cy="2926997"/>
          </a:xfrm>
          <a:prstGeom prst="rect">
            <a:avLst/>
          </a:prstGeom>
        </p:spPr>
      </p:pic>
      <p:pic>
        <p:nvPicPr>
          <p:cNvPr id="51" name="Grafik 8">
            <a:extLst>
              <a:ext uri="{FF2B5EF4-FFF2-40B4-BE49-F238E27FC236}">
                <a16:creationId xmlns:a16="http://schemas.microsoft.com/office/drawing/2014/main" id="{22135FAD-60CC-41D9-A4AB-E19D87B1E49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689" y="1851162"/>
            <a:ext cx="4883409" cy="3662557"/>
          </a:xfrm>
          <a:prstGeom prst="rect">
            <a:avLst/>
          </a:prstGeom>
        </p:spPr>
      </p:pic>
      <p:pic>
        <p:nvPicPr>
          <p:cNvPr id="52" name="Grafik 9">
            <a:extLst>
              <a:ext uri="{FF2B5EF4-FFF2-40B4-BE49-F238E27FC236}">
                <a16:creationId xmlns:a16="http://schemas.microsoft.com/office/drawing/2014/main" id="{3A8CD228-3CF8-40FE-AE5A-D49316CDA7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76" y="1874253"/>
            <a:ext cx="4737076" cy="3552806"/>
          </a:xfrm>
          <a:prstGeom prst="rect">
            <a:avLst/>
          </a:prstGeom>
        </p:spPr>
      </p:pic>
      <p:cxnSp>
        <p:nvCxnSpPr>
          <p:cNvPr id="55" name="Gerade Verbindung mit Pfeil 14">
            <a:extLst>
              <a:ext uri="{FF2B5EF4-FFF2-40B4-BE49-F238E27FC236}">
                <a16:creationId xmlns:a16="http://schemas.microsoft.com/office/drawing/2014/main" id="{E9290F82-3819-4BEE-9B25-517E230C056A}"/>
              </a:ext>
            </a:extLst>
          </p:cNvPr>
          <p:cNvCxnSpPr/>
          <p:nvPr/>
        </p:nvCxnSpPr>
        <p:spPr>
          <a:xfrm flipV="1">
            <a:off x="1300675" y="2730658"/>
            <a:ext cx="3919979" cy="3848"/>
          </a:xfrm>
          <a:prstGeom prst="straightConnector1">
            <a:avLst/>
          </a:prstGeom>
          <a:ln w="31750">
            <a:solidFill>
              <a:srgbClr val="9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16">
            <a:extLst>
              <a:ext uri="{FF2B5EF4-FFF2-40B4-BE49-F238E27FC236}">
                <a16:creationId xmlns:a16="http://schemas.microsoft.com/office/drawing/2014/main" id="{F786C59B-1A82-4B9C-AFD1-50DC52ACA717}"/>
              </a:ext>
            </a:extLst>
          </p:cNvPr>
          <p:cNvCxnSpPr/>
          <p:nvPr/>
        </p:nvCxnSpPr>
        <p:spPr>
          <a:xfrm flipV="1">
            <a:off x="1610430" y="4014783"/>
            <a:ext cx="3919979" cy="3848"/>
          </a:xfrm>
          <a:prstGeom prst="straightConnector1">
            <a:avLst/>
          </a:prstGeom>
          <a:ln w="31750">
            <a:solidFill>
              <a:srgbClr val="9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17">
            <a:extLst>
              <a:ext uri="{FF2B5EF4-FFF2-40B4-BE49-F238E27FC236}">
                <a16:creationId xmlns:a16="http://schemas.microsoft.com/office/drawing/2014/main" id="{7BEC7CAB-0319-4873-BDA9-45244820D2F0}"/>
              </a:ext>
            </a:extLst>
          </p:cNvPr>
          <p:cNvCxnSpPr/>
          <p:nvPr/>
        </p:nvCxnSpPr>
        <p:spPr>
          <a:xfrm flipV="1">
            <a:off x="2591139" y="3554235"/>
            <a:ext cx="3919979" cy="3848"/>
          </a:xfrm>
          <a:prstGeom prst="straightConnector1">
            <a:avLst/>
          </a:prstGeom>
          <a:ln w="31750">
            <a:solidFill>
              <a:srgbClr val="9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18">
            <a:extLst>
              <a:ext uri="{FF2B5EF4-FFF2-40B4-BE49-F238E27FC236}">
                <a16:creationId xmlns:a16="http://schemas.microsoft.com/office/drawing/2014/main" id="{B6F4FF63-0D11-4F6B-A49C-02AD0EB86B9C}"/>
              </a:ext>
            </a:extLst>
          </p:cNvPr>
          <p:cNvCxnSpPr/>
          <p:nvPr/>
        </p:nvCxnSpPr>
        <p:spPr>
          <a:xfrm flipV="1">
            <a:off x="1693220" y="3163613"/>
            <a:ext cx="3919979" cy="3848"/>
          </a:xfrm>
          <a:prstGeom prst="straightConnector1">
            <a:avLst/>
          </a:prstGeom>
          <a:ln w="31750">
            <a:solidFill>
              <a:srgbClr val="9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19">
            <a:extLst>
              <a:ext uri="{FF2B5EF4-FFF2-40B4-BE49-F238E27FC236}">
                <a16:creationId xmlns:a16="http://schemas.microsoft.com/office/drawing/2014/main" id="{1436B0D0-6A00-4F37-9F2B-3A7A890490F5}"/>
              </a:ext>
            </a:extLst>
          </p:cNvPr>
          <p:cNvCxnSpPr/>
          <p:nvPr/>
        </p:nvCxnSpPr>
        <p:spPr>
          <a:xfrm flipV="1">
            <a:off x="2218850" y="2912623"/>
            <a:ext cx="3919979" cy="3848"/>
          </a:xfrm>
          <a:prstGeom prst="straightConnector1">
            <a:avLst/>
          </a:prstGeom>
          <a:ln w="31750">
            <a:solidFill>
              <a:srgbClr val="9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feld 13">
            <a:extLst>
              <a:ext uri="{FF2B5EF4-FFF2-40B4-BE49-F238E27FC236}">
                <a16:creationId xmlns:a16="http://schemas.microsoft.com/office/drawing/2014/main" id="{3B29031B-B6EC-4F60-98C7-408779DF62B1}"/>
              </a:ext>
            </a:extLst>
          </p:cNvPr>
          <p:cNvSpPr txBox="1"/>
          <p:nvPr/>
        </p:nvSpPr>
        <p:spPr>
          <a:xfrm>
            <a:off x="80430" y="1479280"/>
            <a:ext cx="34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Quantitative Backscattered Electron Imaging (</a:t>
            </a:r>
            <a:r>
              <a:rPr lang="en-GB" b="1" dirty="0" err="1"/>
              <a:t>qBEI</a:t>
            </a:r>
            <a:r>
              <a:rPr lang="en-GB" b="1" dirty="0"/>
              <a:t>) </a:t>
            </a:r>
            <a:endParaRPr lang="en-US" b="1" dirty="0"/>
          </a:p>
        </p:txBody>
      </p:sp>
      <p:sp>
        <p:nvSpPr>
          <p:cNvPr id="61" name="Textfeld 15">
            <a:extLst>
              <a:ext uri="{FF2B5EF4-FFF2-40B4-BE49-F238E27FC236}">
                <a16:creationId xmlns:a16="http://schemas.microsoft.com/office/drawing/2014/main" id="{D043A55B-3530-4C14-B7AA-1A68EAFE74BC}"/>
              </a:ext>
            </a:extLst>
          </p:cNvPr>
          <p:cNvSpPr txBox="1"/>
          <p:nvPr/>
        </p:nvSpPr>
        <p:spPr>
          <a:xfrm>
            <a:off x="4190268" y="1479280"/>
            <a:ext cx="34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Confocal Laser Scanning Microscopy (CLSM)</a:t>
            </a:r>
            <a:endParaRPr lang="en-US" b="1" dirty="0"/>
          </a:p>
        </p:txBody>
      </p:sp>
      <p:graphicFrame>
        <p:nvGraphicFramePr>
          <p:cNvPr id="32" name="Objekt 5">
            <a:extLst>
              <a:ext uri="{FF2B5EF4-FFF2-40B4-BE49-F238E27FC236}">
                <a16:creationId xmlns:a16="http://schemas.microsoft.com/office/drawing/2014/main" id="{B1B44EDE-15BE-4064-9AA4-6D98198C2B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818397"/>
              </p:ext>
            </p:extLst>
          </p:nvPr>
        </p:nvGraphicFramePr>
        <p:xfrm>
          <a:off x="7867689" y="2043821"/>
          <a:ext cx="4242607" cy="327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Prism 5" r:id="rId7" imgW="7103160" imgH="5486400" progId="Prism5.Document">
                  <p:embed/>
                </p:oleObj>
              </mc:Choice>
              <mc:Fallback>
                <p:oleObj name="Prism 5" r:id="rId7" imgW="7103160" imgH="5486400" progId="Prism5.Document">
                  <p:embed/>
                  <p:pic>
                    <p:nvPicPr>
                      <p:cNvPr id="32" name="Objekt 5">
                        <a:extLst>
                          <a:ext uri="{FF2B5EF4-FFF2-40B4-BE49-F238E27FC236}">
                            <a16:creationId xmlns:a16="http://schemas.microsoft.com/office/drawing/2014/main" id="{B1B44EDE-15BE-4064-9AA4-6D98198C2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67689" y="2043821"/>
                        <a:ext cx="4242607" cy="32772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2CB1138B-EC59-4CEC-AF65-5BCC86E8052B}"/>
              </a:ext>
            </a:extLst>
          </p:cNvPr>
          <p:cNvSpPr/>
          <p:nvPr/>
        </p:nvSpPr>
        <p:spPr>
          <a:xfrm>
            <a:off x="8378732" y="1573517"/>
            <a:ext cx="4388918" cy="312431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6213" indent="-176213" algn="ctr">
              <a:lnSpc>
                <a:spcPct val="120000"/>
              </a:lnSpc>
              <a:buClr>
                <a:srgbClr val="116656"/>
              </a:buClr>
              <a:buSzPct val="120000"/>
              <a:buFont typeface="Wingdings" pitchFamily="2" charset="2"/>
              <a:buChar char="§"/>
            </a:pPr>
            <a:endParaRPr lang="en-GB" dirty="0" err="1">
              <a:solidFill>
                <a:schemeClr val="tx1"/>
              </a:solidFill>
              <a:latin typeface="Verdana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880113-C787-4C95-B3A3-A65F8CF21B73}"/>
              </a:ext>
            </a:extLst>
          </p:cNvPr>
          <p:cNvGrpSpPr/>
          <p:nvPr/>
        </p:nvGrpSpPr>
        <p:grpSpPr>
          <a:xfrm>
            <a:off x="8385836" y="2304704"/>
            <a:ext cx="3600163" cy="1278661"/>
            <a:chOff x="2286949" y="1427935"/>
            <a:chExt cx="3960179" cy="1406527"/>
          </a:xfrm>
        </p:grpSpPr>
        <p:sp>
          <p:nvSpPr>
            <p:cNvPr id="35" name="Textfeld 1">
              <a:extLst>
                <a:ext uri="{FF2B5EF4-FFF2-40B4-BE49-F238E27FC236}">
                  <a16:creationId xmlns:a16="http://schemas.microsoft.com/office/drawing/2014/main" id="{EECBBB01-2BA5-4E77-A987-EF70CFB94B2D}"/>
                </a:ext>
              </a:extLst>
            </p:cNvPr>
            <p:cNvSpPr txBox="1"/>
            <p:nvPr/>
          </p:nvSpPr>
          <p:spPr>
            <a:xfrm>
              <a:off x="3783626" y="1427935"/>
              <a:ext cx="2463502" cy="3213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9A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  <a:r>
                <a:rPr lang="en-US" sz="1400" b="1" baseline="0" dirty="0">
                  <a:solidFill>
                    <a:srgbClr val="9A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easured Slope</a:t>
              </a:r>
              <a:endParaRPr lang="en-US" sz="1400" baseline="0" dirty="0">
                <a:solidFill>
                  <a:srgbClr val="9A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36" name="Gerader Verbinder 36">
              <a:extLst>
                <a:ext uri="{FF2B5EF4-FFF2-40B4-BE49-F238E27FC236}">
                  <a16:creationId xmlns:a16="http://schemas.microsoft.com/office/drawing/2014/main" id="{0B99DABE-131E-47CF-AC3D-4B4A73181607}"/>
                </a:ext>
              </a:extLst>
            </p:cNvPr>
            <p:cNvCxnSpPr/>
            <p:nvPr/>
          </p:nvCxnSpPr>
          <p:spPr>
            <a:xfrm flipH="1">
              <a:off x="2286949" y="1849823"/>
              <a:ext cx="3883117" cy="98463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8745D8-6C4F-45F8-A305-B0EF9923D5B5}"/>
              </a:ext>
            </a:extLst>
          </p:cNvPr>
          <p:cNvGrpSpPr/>
          <p:nvPr/>
        </p:nvGrpSpPr>
        <p:grpSpPr>
          <a:xfrm>
            <a:off x="8390669" y="3472033"/>
            <a:ext cx="3463812" cy="678673"/>
            <a:chOff x="2286948" y="2826902"/>
            <a:chExt cx="3810193" cy="746539"/>
          </a:xfrm>
        </p:grpSpPr>
        <p:cxnSp>
          <p:nvCxnSpPr>
            <p:cNvPr id="38" name="Gerader Verbinder 39">
              <a:extLst>
                <a:ext uri="{FF2B5EF4-FFF2-40B4-BE49-F238E27FC236}">
                  <a16:creationId xmlns:a16="http://schemas.microsoft.com/office/drawing/2014/main" id="{8CB85CB8-F473-45B9-AF4A-5097A9C989B1}"/>
                </a:ext>
              </a:extLst>
            </p:cNvPr>
            <p:cNvCxnSpPr/>
            <p:nvPr/>
          </p:nvCxnSpPr>
          <p:spPr>
            <a:xfrm flipH="1" flipV="1">
              <a:off x="2286948" y="2826902"/>
              <a:ext cx="3810193" cy="299205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hteck 46">
              <a:extLst>
                <a:ext uri="{FF2B5EF4-FFF2-40B4-BE49-F238E27FC236}">
                  <a16:creationId xmlns:a16="http://schemas.microsoft.com/office/drawing/2014/main" id="{19373855-4466-4388-86D5-E4EFE796D672}"/>
                </a:ext>
              </a:extLst>
            </p:cNvPr>
            <p:cNvSpPr/>
            <p:nvPr/>
          </p:nvSpPr>
          <p:spPr>
            <a:xfrm>
              <a:off x="4376797" y="3249956"/>
              <a:ext cx="1720344" cy="323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467A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Expected Slope</a:t>
              </a:r>
              <a:endParaRPr lang="en-US" sz="1400" dirty="0">
                <a:solidFill>
                  <a:srgbClr val="0046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930D6D6-09A8-4B43-9F23-B3A9EDC4851A}"/>
              </a:ext>
            </a:extLst>
          </p:cNvPr>
          <p:cNvSpPr txBox="1"/>
          <p:nvPr/>
        </p:nvSpPr>
        <p:spPr>
          <a:xfrm>
            <a:off x="6797784" y="5445049"/>
            <a:ext cx="527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0070C0"/>
                </a:solidFill>
              </a:rPr>
              <a:t>Denser Network </a:t>
            </a:r>
            <a:r>
              <a:rPr lang="en-AU" dirty="0">
                <a:solidFill>
                  <a:srgbClr val="0070C0"/>
                </a:solidFill>
                <a:sym typeface="Wingdings" panose="05000000000000000000" pitchFamily="2" charset="2"/>
              </a:rPr>
              <a:t> Higher Porosity  Less Mineral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2" name="Textfeld 18">
            <a:extLst>
              <a:ext uri="{FF2B5EF4-FFF2-40B4-BE49-F238E27FC236}">
                <a16:creationId xmlns:a16="http://schemas.microsoft.com/office/drawing/2014/main" id="{636D5877-7DA6-43EB-8910-0B88E9CFE2E5}"/>
              </a:ext>
            </a:extLst>
          </p:cNvPr>
          <p:cNvSpPr txBox="1"/>
          <p:nvPr/>
        </p:nvSpPr>
        <p:spPr>
          <a:xfrm>
            <a:off x="1300675" y="5783704"/>
            <a:ext cx="9785467" cy="907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179388" indent="-1793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Within an osteon </a:t>
            </a:r>
            <a:r>
              <a:rPr lang="en-US" sz="2400" b="1" dirty="0"/>
              <a:t>regions with </a:t>
            </a:r>
            <a:r>
              <a:rPr lang="en-US" sz="2400" b="1" dirty="0">
                <a:solidFill>
                  <a:srgbClr val="FF0000"/>
                </a:solidFill>
              </a:rPr>
              <a:t>denser</a:t>
            </a:r>
            <a:r>
              <a:rPr lang="en-US" sz="2400" b="1" dirty="0"/>
              <a:t> network exhibit </a:t>
            </a:r>
            <a:r>
              <a:rPr lang="en-US" sz="2400" b="1" dirty="0">
                <a:solidFill>
                  <a:srgbClr val="FF0000"/>
                </a:solidFill>
              </a:rPr>
              <a:t>higher</a:t>
            </a:r>
            <a:r>
              <a:rPr lang="en-US" sz="2400" b="1" dirty="0"/>
              <a:t> Ca content.</a:t>
            </a:r>
            <a:endParaRPr lang="en-US" sz="2400" dirty="0"/>
          </a:p>
          <a:p>
            <a:pPr marL="179388" indent="-1793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Results are </a:t>
            </a:r>
            <a:r>
              <a:rPr lang="en-US" sz="2400" b="1" dirty="0"/>
              <a:t>consistent over all samples (100+).</a:t>
            </a:r>
          </a:p>
        </p:txBody>
      </p:sp>
    </p:spTree>
    <p:extLst>
      <p:ext uri="{BB962C8B-B14F-4D97-AF65-F5344CB8AC3E}">
        <p14:creationId xmlns:p14="http://schemas.microsoft.com/office/powerpoint/2010/main" val="245973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E112A9-5B27-4D7D-AF5B-329ACD49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9" y="920320"/>
            <a:ext cx="6668034" cy="601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Calvarial Suture Joint</a:t>
            </a:r>
            <a:endParaRPr lang="en-GB" dirty="0"/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1036C82D-EEE8-448B-A56C-D52962E4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931" y="6390462"/>
            <a:ext cx="4913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AU" altLang="en-US" sz="1600" b="1" dirty="0"/>
              <a:t>(Chen, et al., Unpublished data)</a:t>
            </a:r>
            <a:endParaRPr lang="de-DE" alt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79353-639C-41A0-8389-E0B9E5C73F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08" b="13050"/>
          <a:stretch/>
        </p:blipFill>
        <p:spPr>
          <a:xfrm>
            <a:off x="6576449" y="1108740"/>
            <a:ext cx="5650846" cy="2557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B62560-8012-46EC-82F5-377B78CC5124}"/>
              </a:ext>
            </a:extLst>
          </p:cNvPr>
          <p:cNvSpPr txBox="1"/>
          <p:nvPr/>
        </p:nvSpPr>
        <p:spPr>
          <a:xfrm>
            <a:off x="6864018" y="504821"/>
            <a:ext cx="4756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400" b="1" dirty="0"/>
              <a:t>Marrow Chamber and Blood Vessel </a:t>
            </a:r>
            <a:r>
              <a:rPr lang="en-AU" altLang="zh-CN" sz="2400" b="1" dirty="0"/>
              <a:t>(</a:t>
            </a:r>
            <a:r>
              <a:rPr lang="en-AU" altLang="zh-CN" sz="2400" b="1" dirty="0" err="1"/>
              <a:t>microCT</a:t>
            </a:r>
            <a:r>
              <a:rPr lang="en-AU" altLang="zh-CN" sz="2400" b="1" dirty="0"/>
              <a:t>)</a:t>
            </a:r>
            <a:endParaRPr lang="en-AU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8C322FC-0F8B-4DDF-8E7B-DDC87E94C34F}"/>
              </a:ext>
            </a:extLst>
          </p:cNvPr>
          <p:cNvSpPr txBox="1"/>
          <p:nvPr/>
        </p:nvSpPr>
        <p:spPr>
          <a:xfrm>
            <a:off x="7023798" y="3515514"/>
            <a:ext cx="475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400" b="1" dirty="0"/>
              <a:t>Osteocyte Network </a:t>
            </a:r>
            <a:r>
              <a:rPr lang="en-AU" altLang="zh-CN" sz="2400" b="1" dirty="0"/>
              <a:t>(CLSM)</a:t>
            </a:r>
            <a:endParaRPr lang="en-AU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F83332-F121-41B3-83D0-60E8AD1C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313" y="3984736"/>
            <a:ext cx="4409559" cy="27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28A413-51DF-4D2A-BB3A-0C3439C9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96" y="1004454"/>
            <a:ext cx="8823614" cy="5853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骨细胞网络结构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A21FD-B08A-4F92-9CD9-9DBBC612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52" y="1010372"/>
            <a:ext cx="11652848" cy="4971984"/>
          </a:xfrm>
        </p:spPr>
        <p:txBody>
          <a:bodyPr/>
          <a:lstStyle/>
          <a:p>
            <a:r>
              <a:rPr lang="zh-CN" altLang="en-US" dirty="0"/>
              <a:t>骨骼的层级结构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9907C-1A1B-4E87-9348-7FB268096B30}"/>
              </a:ext>
            </a:extLst>
          </p:cNvPr>
          <p:cNvSpPr txBox="1"/>
          <p:nvPr/>
        </p:nvSpPr>
        <p:spPr>
          <a:xfrm>
            <a:off x="8501448" y="1032724"/>
            <a:ext cx="1473172" cy="3671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骨单元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9F2B1B-03DC-47AA-8F99-0C83724455CD}"/>
              </a:ext>
            </a:extLst>
          </p:cNvPr>
          <p:cNvSpPr txBox="1"/>
          <p:nvPr/>
        </p:nvSpPr>
        <p:spPr>
          <a:xfrm>
            <a:off x="8999838" y="1405205"/>
            <a:ext cx="1473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骨单元髓腔</a:t>
            </a:r>
            <a:endParaRPr lang="en-A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7CDE87-C093-4692-879D-DDB3776A8059}"/>
              </a:ext>
            </a:extLst>
          </p:cNvPr>
          <p:cNvSpPr txBox="1"/>
          <p:nvPr/>
        </p:nvSpPr>
        <p:spPr>
          <a:xfrm>
            <a:off x="5865340" y="5338773"/>
            <a:ext cx="1473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骨小管</a:t>
            </a:r>
            <a:endParaRPr lang="en-A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526BE5-2714-4AD1-A25A-39EF1A8EA414}"/>
              </a:ext>
            </a:extLst>
          </p:cNvPr>
          <p:cNvSpPr txBox="1"/>
          <p:nvPr/>
        </p:nvSpPr>
        <p:spPr>
          <a:xfrm>
            <a:off x="5865340" y="5722318"/>
            <a:ext cx="1473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骨细胞</a:t>
            </a:r>
            <a:endParaRPr lang="en-A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86DC08-7627-43A3-9F1F-413EE26C1FF2}"/>
              </a:ext>
            </a:extLst>
          </p:cNvPr>
          <p:cNvSpPr txBox="1"/>
          <p:nvPr/>
        </p:nvSpPr>
        <p:spPr>
          <a:xfrm>
            <a:off x="5865340" y="6100985"/>
            <a:ext cx="1473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骨细胞室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77100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骨细胞网络结构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A21FD-B08A-4F92-9CD9-9DBBC612B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52" y="1010372"/>
            <a:ext cx="11652848" cy="4971984"/>
          </a:xfrm>
        </p:spPr>
        <p:txBody>
          <a:bodyPr/>
          <a:lstStyle/>
          <a:p>
            <a:r>
              <a:rPr lang="zh-CN" altLang="en-US" dirty="0"/>
              <a:t>骨骼的层级结构</a:t>
            </a:r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C79CFD-4E9C-4542-BA31-32E3160CAAF7}"/>
              </a:ext>
            </a:extLst>
          </p:cNvPr>
          <p:cNvGrpSpPr/>
          <p:nvPr/>
        </p:nvGrpSpPr>
        <p:grpSpPr>
          <a:xfrm>
            <a:off x="3265003" y="1276733"/>
            <a:ext cx="6976151" cy="2790064"/>
            <a:chOff x="234350" y="1406312"/>
            <a:chExt cx="6976151" cy="279006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25051A4-3049-49B6-BA9D-04731685F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50" y="1423330"/>
              <a:ext cx="1473110" cy="2437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67A97F8-C14B-4E9E-91BF-0CBD7F193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240" y="1406320"/>
              <a:ext cx="1124032" cy="2472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9AE125-4B6B-4668-851E-929B4FCEB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0541" y="1406312"/>
              <a:ext cx="1508018" cy="2472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22192EE-7D57-4556-89E1-6B9148AF9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5870" y="1423330"/>
              <a:ext cx="1654631" cy="2773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ight Arrow 4">
              <a:extLst>
                <a:ext uri="{FF2B5EF4-FFF2-40B4-BE49-F238E27FC236}">
                  <a16:creationId xmlns:a16="http://schemas.microsoft.com/office/drawing/2014/main" id="{27B44A1C-3F0C-47B7-9A81-3A63A75A457B}"/>
                </a:ext>
              </a:extLst>
            </p:cNvPr>
            <p:cNvSpPr/>
            <p:nvPr/>
          </p:nvSpPr>
          <p:spPr>
            <a:xfrm>
              <a:off x="1172208" y="2530718"/>
              <a:ext cx="642445" cy="334748"/>
            </a:xfrm>
            <a:prstGeom prst="rightArrow">
              <a:avLst/>
            </a:prstGeom>
            <a:noFill/>
            <a:ln w="12700">
              <a:solidFill>
                <a:srgbClr val="116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en-US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  <p:sp>
          <p:nvSpPr>
            <p:cNvPr id="29" name="Right Arrow 13">
              <a:extLst>
                <a:ext uri="{FF2B5EF4-FFF2-40B4-BE49-F238E27FC236}">
                  <a16:creationId xmlns:a16="http://schemas.microsoft.com/office/drawing/2014/main" id="{3F8A9E74-A2D8-43D7-8C8B-042F5905816A}"/>
                </a:ext>
              </a:extLst>
            </p:cNvPr>
            <p:cNvSpPr/>
            <p:nvPr/>
          </p:nvSpPr>
          <p:spPr>
            <a:xfrm>
              <a:off x="2755268" y="2530718"/>
              <a:ext cx="642445" cy="334748"/>
            </a:xfrm>
            <a:prstGeom prst="rightArrow">
              <a:avLst/>
            </a:prstGeom>
            <a:noFill/>
            <a:ln w="12700">
              <a:solidFill>
                <a:srgbClr val="116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en-US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  <p:sp>
          <p:nvSpPr>
            <p:cNvPr id="30" name="Right Arrow 14">
              <a:extLst>
                <a:ext uri="{FF2B5EF4-FFF2-40B4-BE49-F238E27FC236}">
                  <a16:creationId xmlns:a16="http://schemas.microsoft.com/office/drawing/2014/main" id="{FDEEE491-A6EF-4D74-ABC8-6D19D251AAD9}"/>
                </a:ext>
              </a:extLst>
            </p:cNvPr>
            <p:cNvSpPr/>
            <p:nvPr/>
          </p:nvSpPr>
          <p:spPr>
            <a:xfrm>
              <a:off x="4727258" y="2530718"/>
              <a:ext cx="642445" cy="334748"/>
            </a:xfrm>
            <a:prstGeom prst="rightArrow">
              <a:avLst/>
            </a:prstGeom>
            <a:noFill/>
            <a:ln w="12700">
              <a:solidFill>
                <a:srgbClr val="1166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en-US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79BFDD-CACD-4DAD-9BD3-ABE399B7DB13}"/>
              </a:ext>
            </a:extLst>
          </p:cNvPr>
          <p:cNvGrpSpPr/>
          <p:nvPr/>
        </p:nvGrpSpPr>
        <p:grpSpPr>
          <a:xfrm>
            <a:off x="3182180" y="4090274"/>
            <a:ext cx="7156307" cy="2631507"/>
            <a:chOff x="-21525" y="3878892"/>
            <a:chExt cx="7156307" cy="263150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24CA171-9080-4F91-95FA-DFBFC9301A76}"/>
                </a:ext>
              </a:extLst>
            </p:cNvPr>
            <p:cNvGrpSpPr/>
            <p:nvPr/>
          </p:nvGrpSpPr>
          <p:grpSpPr>
            <a:xfrm>
              <a:off x="517853" y="4017020"/>
              <a:ext cx="6132894" cy="2493379"/>
              <a:chOff x="1409436" y="3791879"/>
              <a:chExt cx="6132894" cy="249337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F321EB1-DAE6-4A66-96B8-C750ED09DB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  <a14:imgEffect>
                          <a14:saturation sat="3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91"/>
              <a:stretch/>
            </p:blipFill>
            <p:spPr bwMode="auto">
              <a:xfrm>
                <a:off x="1481289" y="3791879"/>
                <a:ext cx="5418166" cy="2493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967A64C-65AF-4659-8805-E674ABDBC069}"/>
                  </a:ext>
                </a:extLst>
              </p:cNvPr>
              <p:cNvCxnSpPr/>
              <p:nvPr/>
            </p:nvCxnSpPr>
            <p:spPr>
              <a:xfrm>
                <a:off x="5649328" y="5177485"/>
                <a:ext cx="8128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72CDAE9-C9E3-4B8F-80DC-3818B25A0587}"/>
                  </a:ext>
                </a:extLst>
              </p:cNvPr>
              <p:cNvCxnSpPr/>
              <p:nvPr/>
            </p:nvCxnSpPr>
            <p:spPr>
              <a:xfrm flipV="1">
                <a:off x="4389187" y="5177485"/>
                <a:ext cx="2073023" cy="5917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F1B13B6-301D-4F51-B0DD-258C19E38222}"/>
                  </a:ext>
                </a:extLst>
              </p:cNvPr>
              <p:cNvCxnSpPr/>
              <p:nvPr/>
            </p:nvCxnSpPr>
            <p:spPr>
              <a:xfrm flipV="1">
                <a:off x="5543065" y="5177485"/>
                <a:ext cx="919145" cy="9968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12">
                <a:extLst>
                  <a:ext uri="{FF2B5EF4-FFF2-40B4-BE49-F238E27FC236}">
                    <a16:creationId xmlns:a16="http://schemas.microsoft.com/office/drawing/2014/main" id="{7A83A452-3418-4682-AE88-36A109B4FD87}"/>
                  </a:ext>
                </a:extLst>
              </p:cNvPr>
              <p:cNvSpPr txBox="1"/>
              <p:nvPr/>
            </p:nvSpPr>
            <p:spPr>
              <a:xfrm>
                <a:off x="1409436" y="4527721"/>
                <a:ext cx="1273433" cy="43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</a:rPr>
                  <a:t>蚀骨细胞</a:t>
                </a:r>
                <a:endParaRPr lang="en-AU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TextBox 31">
                <a:extLst>
                  <a:ext uri="{FF2B5EF4-FFF2-40B4-BE49-F238E27FC236}">
                    <a16:creationId xmlns:a16="http://schemas.microsoft.com/office/drawing/2014/main" id="{41A18640-F409-4F4F-A478-0A75ABD7248B}"/>
                  </a:ext>
                </a:extLst>
              </p:cNvPr>
              <p:cNvSpPr txBox="1"/>
              <p:nvPr/>
            </p:nvSpPr>
            <p:spPr>
              <a:xfrm>
                <a:off x="5552761" y="4310418"/>
                <a:ext cx="1273433" cy="43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0070C0"/>
                    </a:solidFill>
                  </a:rPr>
                  <a:t>成骨细胞</a:t>
                </a:r>
                <a:endParaRPr lang="en-AU" sz="2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0" name="TextBox 16">
                <a:extLst>
                  <a:ext uri="{FF2B5EF4-FFF2-40B4-BE49-F238E27FC236}">
                    <a16:creationId xmlns:a16="http://schemas.microsoft.com/office/drawing/2014/main" id="{B11483F0-B914-4F45-A5DD-ED71ABF8AB4A}"/>
                  </a:ext>
                </a:extLst>
              </p:cNvPr>
              <p:cNvSpPr txBox="1"/>
              <p:nvPr/>
            </p:nvSpPr>
            <p:spPr>
              <a:xfrm>
                <a:off x="6426121" y="5004175"/>
                <a:ext cx="1116209" cy="43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/>
                  <a:t>骨细胞</a:t>
                </a:r>
                <a:endParaRPr lang="en-AU" sz="2000" b="1" dirty="0"/>
              </a:p>
            </p:txBody>
          </p:sp>
        </p:grpSp>
        <p:sp>
          <p:nvSpPr>
            <p:cNvPr id="33" name="TextBox 3">
              <a:extLst>
                <a:ext uri="{FF2B5EF4-FFF2-40B4-BE49-F238E27FC236}">
                  <a16:creationId xmlns:a16="http://schemas.microsoft.com/office/drawing/2014/main" id="{07F0B97A-1AAC-4762-9771-73061ED33723}"/>
                </a:ext>
              </a:extLst>
            </p:cNvPr>
            <p:cNvSpPr txBox="1"/>
            <p:nvPr/>
          </p:nvSpPr>
          <p:spPr>
            <a:xfrm>
              <a:off x="-21525" y="3878892"/>
              <a:ext cx="7156307" cy="290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tx1"/>
                  </a:solidFill>
                  <a:latin typeface="Verdana" pitchFamily="32" charset="0"/>
                  <a:ea typeface="+mn-ea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tx1"/>
                  </a:solidFill>
                  <a:latin typeface="Verdana" pitchFamily="32" charset="0"/>
                  <a:ea typeface="+mn-ea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tx1"/>
                  </a:solidFill>
                  <a:latin typeface="Verdana" pitchFamily="32" charset="0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tx1"/>
                  </a:solidFill>
                  <a:latin typeface="Verdana" pitchFamily="32" charset="0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tx1"/>
                  </a:solidFill>
                  <a:latin typeface="Verdana" pitchFamily="32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2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2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2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2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b="1" i="1" dirty="0"/>
                <a:t>(Image courtesy of Boneawald, 2011, JBMR; Hinge et al., 2013, Oncology)</a:t>
              </a:r>
              <a:endParaRPr lang="en-AU" sz="1200" b="1" i="1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1A2857-02EF-48AE-98D7-37F047FAF55C}"/>
              </a:ext>
            </a:extLst>
          </p:cNvPr>
          <p:cNvGrpSpPr/>
          <p:nvPr/>
        </p:nvGrpSpPr>
        <p:grpSpPr>
          <a:xfrm>
            <a:off x="4993912" y="5203932"/>
            <a:ext cx="2948916" cy="831327"/>
            <a:chOff x="2672412" y="4937649"/>
            <a:chExt cx="2948916" cy="831327"/>
          </a:xfrm>
        </p:grpSpPr>
        <p:sp>
          <p:nvSpPr>
            <p:cNvPr id="42" name="Lightning Bolt 41">
              <a:extLst>
                <a:ext uri="{FF2B5EF4-FFF2-40B4-BE49-F238E27FC236}">
                  <a16:creationId xmlns:a16="http://schemas.microsoft.com/office/drawing/2014/main" id="{975B663B-D395-4AD2-89D8-6E4939F0982D}"/>
                </a:ext>
              </a:extLst>
            </p:cNvPr>
            <p:cNvSpPr/>
            <p:nvPr/>
          </p:nvSpPr>
          <p:spPr>
            <a:xfrm rot="15519692">
              <a:off x="2738799" y="5060330"/>
              <a:ext cx="371566" cy="504340"/>
            </a:xfrm>
            <a:prstGeom prst="lightningBol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>
              <a:defPPr>
                <a:defRPr lang="en-US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  <p:sp>
          <p:nvSpPr>
            <p:cNvPr id="43" name="Lightning Bolt 42">
              <a:extLst>
                <a:ext uri="{FF2B5EF4-FFF2-40B4-BE49-F238E27FC236}">
                  <a16:creationId xmlns:a16="http://schemas.microsoft.com/office/drawing/2014/main" id="{DAA0657C-2230-4AD4-A748-3A161E93EBD8}"/>
                </a:ext>
              </a:extLst>
            </p:cNvPr>
            <p:cNvSpPr/>
            <p:nvPr/>
          </p:nvSpPr>
          <p:spPr>
            <a:xfrm rot="12555617">
              <a:off x="4238889" y="5504019"/>
              <a:ext cx="254478" cy="264957"/>
            </a:xfrm>
            <a:prstGeom prst="lightningBol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>
              <a:defPPr>
                <a:defRPr lang="en-US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  <p:sp>
          <p:nvSpPr>
            <p:cNvPr id="44" name="Lightning Bolt 43">
              <a:extLst>
                <a:ext uri="{FF2B5EF4-FFF2-40B4-BE49-F238E27FC236}">
                  <a16:creationId xmlns:a16="http://schemas.microsoft.com/office/drawing/2014/main" id="{21DE9C32-E475-4381-A2C9-536CF7903099}"/>
                </a:ext>
              </a:extLst>
            </p:cNvPr>
            <p:cNvSpPr/>
            <p:nvPr/>
          </p:nvSpPr>
          <p:spPr>
            <a:xfrm rot="11630512">
              <a:off x="5366850" y="4937649"/>
              <a:ext cx="254478" cy="264957"/>
            </a:xfrm>
            <a:prstGeom prst="lightningBol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>
              <a:defPPr>
                <a:defRPr lang="en-US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Wingdings" charset="2"/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1098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骨细胞网络结构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DCD53B-1520-4EB8-B011-F8236B63D67D}"/>
              </a:ext>
            </a:extLst>
          </p:cNvPr>
          <p:cNvGrpSpPr/>
          <p:nvPr/>
        </p:nvGrpSpPr>
        <p:grpSpPr>
          <a:xfrm>
            <a:off x="234950" y="1194240"/>
            <a:ext cx="6252853" cy="4149228"/>
            <a:chOff x="5276546" y="1770872"/>
            <a:chExt cx="6878138" cy="4564151"/>
          </a:xfrm>
        </p:grpSpPr>
        <p:pic>
          <p:nvPicPr>
            <p:cNvPr id="8" name="Picture 7" descr="Image result for osteocyte network">
              <a:extLst>
                <a:ext uri="{FF2B5EF4-FFF2-40B4-BE49-F238E27FC236}">
                  <a16:creationId xmlns:a16="http://schemas.microsoft.com/office/drawing/2014/main" id="{B4BE35B1-02A4-4078-A17D-A587872BD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73"/>
            <a:stretch/>
          </p:blipFill>
          <p:spPr bwMode="auto">
            <a:xfrm>
              <a:off x="5276546" y="1770872"/>
              <a:ext cx="6720768" cy="4564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7EDA44-EBCF-47AD-82F4-D72E528D6702}"/>
                </a:ext>
              </a:extLst>
            </p:cNvPr>
            <p:cNvGrpSpPr/>
            <p:nvPr/>
          </p:nvGrpSpPr>
          <p:grpSpPr>
            <a:xfrm>
              <a:off x="7400597" y="1851813"/>
              <a:ext cx="4754087" cy="2956868"/>
              <a:chOff x="3491880" y="1813477"/>
              <a:chExt cx="4321897" cy="3252555"/>
            </a:xfrm>
          </p:grpSpPr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D56C856B-4968-4A56-B085-F0ACFA14EE6F}"/>
                  </a:ext>
                </a:extLst>
              </p:cNvPr>
              <p:cNvSpPr txBox="1"/>
              <p:nvPr/>
            </p:nvSpPr>
            <p:spPr>
              <a:xfrm>
                <a:off x="4168372" y="1813477"/>
                <a:ext cx="3645405" cy="52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FF0000"/>
                    </a:solidFill>
                    <a:effectLst>
                      <a:glow rad="228600">
                        <a:schemeClr val="bg1">
                          <a:alpha val="70000"/>
                        </a:schemeClr>
                      </a:glow>
                    </a:effectLst>
                  </a:rPr>
                  <a:t>骨细胞</a:t>
                </a:r>
                <a:r>
                  <a:rPr lang="en-AU" sz="2000" b="1" dirty="0">
                    <a:solidFill>
                      <a:srgbClr val="FF0000"/>
                    </a:solidFill>
                    <a:effectLst>
                      <a:glow rad="228600">
                        <a:schemeClr val="bg1">
                          <a:alpha val="70000"/>
                        </a:schemeClr>
                      </a:glow>
                    </a:effectLst>
                  </a:rPr>
                  <a:t> (</a:t>
                </a:r>
                <a:r>
                  <a:rPr lang="zh-CN" altLang="en-US" sz="2000" b="1" dirty="0">
                    <a:solidFill>
                      <a:srgbClr val="FF0000"/>
                    </a:solidFill>
                    <a:effectLst>
                      <a:glow rad="228600">
                        <a:schemeClr val="bg1">
                          <a:alpha val="70000"/>
                        </a:schemeClr>
                      </a:glow>
                    </a:effectLst>
                  </a:rPr>
                  <a:t>住在骨细胞室内</a:t>
                </a:r>
                <a:r>
                  <a:rPr lang="en-AU" sz="2000" b="1" dirty="0">
                    <a:solidFill>
                      <a:srgbClr val="FF0000"/>
                    </a:solidFill>
                    <a:effectLst>
                      <a:glow rad="228600">
                        <a:schemeClr val="bg1">
                          <a:alpha val="70000"/>
                        </a:schemeClr>
                      </a:glow>
                    </a:effectLst>
                  </a:rPr>
                  <a:t>)</a:t>
                </a:r>
                <a:endParaRPr lang="en-GB" sz="2000" b="1" dirty="0">
                  <a:solidFill>
                    <a:srgbClr val="FF0000"/>
                  </a:solidFill>
                  <a:effectLst>
                    <a:glow rad="228600">
                      <a:schemeClr val="bg1">
                        <a:alpha val="70000"/>
                      </a:schemeClr>
                    </a:glow>
                  </a:effectLst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71CC6A1-F489-4E59-9CB5-0B879A1C810B}"/>
                  </a:ext>
                </a:extLst>
              </p:cNvPr>
              <p:cNvCxnSpPr/>
              <p:nvPr/>
            </p:nvCxnSpPr>
            <p:spPr>
              <a:xfrm flipH="1">
                <a:off x="3491880" y="2716321"/>
                <a:ext cx="1305146" cy="54324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  <a:effectLst>
                <a:glow rad="38100">
                  <a:schemeClr val="bg1">
                    <a:alpha val="9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CAC4E48-92B2-4579-B2FC-167BC13554FD}"/>
                  </a:ext>
                </a:extLst>
              </p:cNvPr>
              <p:cNvCxnSpPr/>
              <p:nvPr/>
            </p:nvCxnSpPr>
            <p:spPr>
              <a:xfrm>
                <a:off x="4797025" y="2716321"/>
                <a:ext cx="675075" cy="23497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  <a:effectLst>
                <a:glow rad="38100">
                  <a:schemeClr val="bg1">
                    <a:alpha val="9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AB7631-5226-4804-A86C-A0466D214DDC}"/>
                </a:ext>
              </a:extLst>
            </p:cNvPr>
            <p:cNvGrpSpPr/>
            <p:nvPr/>
          </p:nvGrpSpPr>
          <p:grpSpPr>
            <a:xfrm>
              <a:off x="5715720" y="4216456"/>
              <a:ext cx="2698050" cy="1544551"/>
              <a:chOff x="1691680" y="4239000"/>
              <a:chExt cx="2452773" cy="1699006"/>
            </a:xfrm>
          </p:grpSpPr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8A4C8706-27B1-498C-AAC0-EAF15D375B21}"/>
                  </a:ext>
                </a:extLst>
              </p:cNvPr>
              <p:cNvSpPr txBox="1"/>
              <p:nvPr/>
            </p:nvSpPr>
            <p:spPr>
              <a:xfrm>
                <a:off x="1691680" y="5412133"/>
                <a:ext cx="2430270" cy="52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SzPct val="120000"/>
                  <a:buFont typeface="Wingdings" charset="2"/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Verdana" pitchFamily="32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rgbClr val="002060"/>
                    </a:solidFill>
                    <a:effectLst>
                      <a:glow rad="228600">
                        <a:schemeClr val="bg1">
                          <a:alpha val="70000"/>
                        </a:schemeClr>
                      </a:glow>
                    </a:effectLst>
                  </a:rPr>
                  <a:t>骨小管</a:t>
                </a:r>
                <a:endParaRPr lang="en-GB" sz="2000" b="1" dirty="0">
                  <a:solidFill>
                    <a:srgbClr val="002060"/>
                  </a:solidFill>
                  <a:effectLst>
                    <a:glow rad="228600">
                      <a:schemeClr val="bg1">
                        <a:alpha val="70000"/>
                      </a:schemeClr>
                    </a:glow>
                  </a:effectLst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E0302B4-4A77-46C7-A6BB-91C98602A5AB}"/>
                  </a:ext>
                </a:extLst>
              </p:cNvPr>
              <p:cNvCxnSpPr/>
              <p:nvPr/>
            </p:nvCxnSpPr>
            <p:spPr>
              <a:xfrm flipH="1" flipV="1">
                <a:off x="2574020" y="4239000"/>
                <a:ext cx="332795" cy="1189986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  <a:effectLst>
                <a:glow rad="38100">
                  <a:schemeClr val="bg1">
                    <a:alpha val="9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0F71C23-7FE6-489C-A0EC-38325B096827}"/>
                  </a:ext>
                </a:extLst>
              </p:cNvPr>
              <p:cNvCxnSpPr/>
              <p:nvPr/>
            </p:nvCxnSpPr>
            <p:spPr>
              <a:xfrm flipV="1">
                <a:off x="2906815" y="4624251"/>
                <a:ext cx="1237638" cy="787882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  <a:effectLst>
                <a:glow rad="38100">
                  <a:schemeClr val="bg1">
                    <a:alpha val="9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5">
            <a:extLst>
              <a:ext uri="{FF2B5EF4-FFF2-40B4-BE49-F238E27FC236}">
                <a16:creationId xmlns:a16="http://schemas.microsoft.com/office/drawing/2014/main" id="{0F776980-3469-40B9-B4BC-FAED8602A898}"/>
              </a:ext>
            </a:extLst>
          </p:cNvPr>
          <p:cNvSpPr txBox="1"/>
          <p:nvPr/>
        </p:nvSpPr>
        <p:spPr>
          <a:xfrm>
            <a:off x="189640" y="895357"/>
            <a:ext cx="7354160" cy="33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Wingdings" charset="2"/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Wingdings" charset="2"/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Wingdings" charset="2"/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Wingdings" charset="2"/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Wingdings" charset="2"/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9pPr>
          </a:lstStyle>
          <a:p>
            <a:r>
              <a:rPr lang="en-AU" sz="1500" b="1" dirty="0"/>
              <a:t>Image Courtesy of Prof. Lynda </a:t>
            </a:r>
            <a:r>
              <a:rPr lang="en-AU" sz="1500" b="1" dirty="0" err="1"/>
              <a:t>Bonewald</a:t>
            </a:r>
            <a:r>
              <a:rPr lang="en-AU" sz="1500" b="1" dirty="0"/>
              <a:t>, the “Lady Osteocyte”</a:t>
            </a:r>
            <a:endParaRPr lang="en-GB" sz="1500" b="1" dirty="0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9491B30A-776A-4068-AC0F-CF9D79CF5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202" y="5483475"/>
            <a:ext cx="39388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 algn="ctr" eaLnBrk="1" hangingPunct="1">
              <a:buFontTx/>
              <a:buAutoNum type="arabicPeriod"/>
            </a:pPr>
            <a:r>
              <a:rPr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骨骼重</a:t>
            </a:r>
            <a:endParaRPr lang="en-AU" altLang="zh-CN" sz="24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 eaLnBrk="1" hangingPunct="1">
              <a:buFontTx/>
              <a:buAutoNum type="arabicPeriod"/>
            </a:pPr>
            <a:r>
              <a:rPr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应力感知</a:t>
            </a:r>
            <a:endParaRPr lang="en-AU" altLang="zh-CN" sz="24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 eaLnBrk="1" hangingPunct="1">
              <a:buFontTx/>
              <a:buAutoNum type="arabicPeriod"/>
            </a:pPr>
            <a:r>
              <a:rPr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钙平衡</a:t>
            </a:r>
            <a:endParaRPr lang="en-AU" altLang="zh-CN" sz="24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AA3C2F-AB6E-41D2-81F6-60F34271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303" y="1398944"/>
            <a:ext cx="5005443" cy="5020566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B9838FF9-6935-4E29-8BC7-0AC63115A806}"/>
              </a:ext>
            </a:extLst>
          </p:cNvPr>
          <p:cNvSpPr txBox="1"/>
          <p:nvPr/>
        </p:nvSpPr>
        <p:spPr>
          <a:xfrm>
            <a:off x="6096000" y="6419510"/>
            <a:ext cx="5699747" cy="33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Wingdings" charset="2"/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Wingdings" charset="2"/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Wingdings" charset="2"/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Wingdings" charset="2"/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Wingdings" charset="2"/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2" charset="0"/>
                <a:ea typeface="+mn-ea"/>
                <a:cs typeface="+mn-cs"/>
              </a:defRPr>
            </a:lvl9pPr>
          </a:lstStyle>
          <a:p>
            <a:pPr algn="r"/>
            <a:r>
              <a:rPr lang="en-US" sz="1500" b="1" i="1" dirty="0"/>
              <a:t>(</a:t>
            </a:r>
            <a:r>
              <a:rPr lang="en-GB" sz="1500" b="1" dirty="0" err="1"/>
              <a:t>Kerschnitzki</a:t>
            </a:r>
            <a:r>
              <a:rPr lang="en-US" sz="1500" b="1" i="1" dirty="0"/>
              <a:t>, et al., 2013, </a:t>
            </a:r>
            <a:r>
              <a:rPr lang="en-GB" sz="1500" b="1" dirty="0"/>
              <a:t>J Bone Miner Res</a:t>
            </a:r>
            <a:r>
              <a:rPr lang="en-US" sz="1500" b="1" i="1" dirty="0"/>
              <a:t>)</a:t>
            </a:r>
            <a:endParaRPr lang="en-AU" sz="1500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81B29A-D5E6-43E2-A93E-63FDB24028AE}"/>
              </a:ext>
            </a:extLst>
          </p:cNvPr>
          <p:cNvSpPr txBox="1"/>
          <p:nvPr/>
        </p:nvSpPr>
        <p:spPr>
          <a:xfrm>
            <a:off x="10314106" y="5413336"/>
            <a:ext cx="116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</a:rPr>
              <a:t>10 µm</a:t>
            </a:r>
          </a:p>
        </p:txBody>
      </p:sp>
    </p:spTree>
    <p:extLst>
      <p:ext uri="{BB962C8B-B14F-4D97-AF65-F5344CB8AC3E}">
        <p14:creationId xmlns:p14="http://schemas.microsoft.com/office/powerpoint/2010/main" val="46374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/>
              <a:t>Confocal Laser Scanning Microscopy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C4D7EA-F1E7-4203-95EC-4F5FA5489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5" y="949692"/>
            <a:ext cx="5715403" cy="5772557"/>
          </a:xfrm>
          <a:prstGeom prst="rect">
            <a:avLst/>
          </a:prstGeom>
        </p:spPr>
      </p:pic>
      <p:sp>
        <p:nvSpPr>
          <p:cNvPr id="47" name="TextBox 16">
            <a:extLst>
              <a:ext uri="{FF2B5EF4-FFF2-40B4-BE49-F238E27FC236}">
                <a16:creationId xmlns:a16="http://schemas.microsoft.com/office/drawing/2014/main" id="{1036C82D-EEE8-448B-A56C-D52962E4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131" y="547271"/>
            <a:ext cx="4913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AU" altLang="en-US" sz="1600" b="1" dirty="0"/>
              <a:t>(Repp, et al., </a:t>
            </a:r>
            <a:r>
              <a:rPr lang="en-AU" sz="1600" b="1" dirty="0"/>
              <a:t>J Struct Biol</a:t>
            </a:r>
            <a:r>
              <a:rPr lang="en-GB" altLang="en-US" sz="1600" b="1" dirty="0"/>
              <a:t>,</a:t>
            </a:r>
            <a:r>
              <a:rPr lang="en-AU" altLang="en-US" sz="1600" b="1" dirty="0"/>
              <a:t> 2017)</a:t>
            </a:r>
            <a:endParaRPr lang="de-DE" altLang="en-US" sz="1600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C378F0-620A-49D1-B8AA-A09BECF15CCB}"/>
              </a:ext>
            </a:extLst>
          </p:cNvPr>
          <p:cNvGrpSpPr/>
          <p:nvPr/>
        </p:nvGrpSpPr>
        <p:grpSpPr>
          <a:xfrm>
            <a:off x="5031904" y="954529"/>
            <a:ext cx="7565663" cy="5684211"/>
            <a:chOff x="2911590" y="1613000"/>
            <a:chExt cx="6252614" cy="4697695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9D391758-FA6B-4ACD-A7B5-2D2BCC808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506" y="1613000"/>
              <a:ext cx="5553698" cy="469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29136F-38BD-4220-8452-9D4D18391186}"/>
                </a:ext>
              </a:extLst>
            </p:cNvPr>
            <p:cNvGrpSpPr/>
            <p:nvPr/>
          </p:nvGrpSpPr>
          <p:grpSpPr>
            <a:xfrm>
              <a:off x="2911590" y="2679224"/>
              <a:ext cx="4902465" cy="2565245"/>
              <a:chOff x="3385843" y="2741008"/>
              <a:chExt cx="4268999" cy="2565245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15DF12E-032B-4E31-9F63-CE5E993F7944}"/>
                  </a:ext>
                </a:extLst>
              </p:cNvPr>
              <p:cNvSpPr/>
              <p:nvPr/>
            </p:nvSpPr>
            <p:spPr>
              <a:xfrm>
                <a:off x="5000991" y="2741008"/>
                <a:ext cx="2653851" cy="2565245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176213" indent="-176213" algn="ctr">
                  <a:lnSpc>
                    <a:spcPct val="120000"/>
                  </a:lnSpc>
                  <a:buClr>
                    <a:srgbClr val="116656"/>
                  </a:buClr>
                  <a:buSzPct val="120000"/>
                  <a:buFont typeface="Wingdings" pitchFamily="2" charset="2"/>
                  <a:buChar char="§"/>
                </a:pPr>
                <a:endParaRPr lang="en-AU" dirty="0">
                  <a:solidFill>
                    <a:schemeClr val="tx1"/>
                  </a:solidFill>
                  <a:latin typeface="Verdana" pitchFamily="34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991E855-6EC3-4598-B33A-994497926E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5843" y="4661377"/>
                <a:ext cx="1423826" cy="326055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29E1D-B61F-4E78-8E64-1AAF9DE45774}"/>
                </a:ext>
              </a:extLst>
            </p:cNvPr>
            <p:cNvGrpSpPr/>
            <p:nvPr/>
          </p:nvGrpSpPr>
          <p:grpSpPr>
            <a:xfrm>
              <a:off x="3559028" y="2575865"/>
              <a:ext cx="2814867" cy="1241403"/>
              <a:chOff x="3917374" y="2637649"/>
              <a:chExt cx="2814867" cy="1241403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54EEF8B-6FAD-426F-96ED-EC38C3C07D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7189" y="3175784"/>
                <a:ext cx="1955052" cy="703268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085823-B90D-4F69-976F-CC08976A4EF3}"/>
                  </a:ext>
                </a:extLst>
              </p:cNvPr>
              <p:cNvSpPr txBox="1"/>
              <p:nvPr/>
            </p:nvSpPr>
            <p:spPr>
              <a:xfrm>
                <a:off x="3917374" y="2637649"/>
                <a:ext cx="1837341" cy="38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骨髓腔</a:t>
                </a:r>
                <a:endParaRPr lang="en-GB" sz="2400" b="1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B5CD06F-2EEB-473E-927C-5F3374364349}"/>
                </a:ext>
              </a:extLst>
            </p:cNvPr>
            <p:cNvGrpSpPr/>
            <p:nvPr/>
          </p:nvGrpSpPr>
          <p:grpSpPr>
            <a:xfrm>
              <a:off x="6567885" y="1684446"/>
              <a:ext cx="2157730" cy="1458997"/>
              <a:chOff x="3744585" y="1746230"/>
              <a:chExt cx="2157730" cy="1458997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A2DD5F9-FFD2-414A-BC15-D55DDD0A9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4585" y="2151117"/>
                <a:ext cx="1155295" cy="1054110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31CF96-0DF4-4849-A2A7-FBB925B2DCD4}"/>
                  </a:ext>
                </a:extLst>
              </p:cNvPr>
              <p:cNvSpPr txBox="1"/>
              <p:nvPr/>
            </p:nvSpPr>
            <p:spPr>
              <a:xfrm>
                <a:off x="4466655" y="1746230"/>
                <a:ext cx="1435660" cy="38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细胞室</a:t>
                </a:r>
                <a:endParaRPr lang="en-GB" sz="2400" b="1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6B6B23B-FF6B-4F5B-9A0F-264FB0AA58F7}"/>
                </a:ext>
              </a:extLst>
            </p:cNvPr>
            <p:cNvGrpSpPr/>
            <p:nvPr/>
          </p:nvGrpSpPr>
          <p:grpSpPr>
            <a:xfrm>
              <a:off x="3791008" y="4925647"/>
              <a:ext cx="2556782" cy="868731"/>
              <a:chOff x="4342077" y="1181311"/>
              <a:chExt cx="2556782" cy="86873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1773467-B48D-43CD-9B89-2749F464D7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9151" y="1181311"/>
                <a:ext cx="1359708" cy="492923"/>
              </a:xfrm>
              <a:prstGeom prst="line">
                <a:avLst/>
              </a:prstGeom>
              <a:ln w="28575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B6F808-B9A5-4782-BCCD-72E4F530FEB0}"/>
                  </a:ext>
                </a:extLst>
              </p:cNvPr>
              <p:cNvSpPr txBox="1"/>
              <p:nvPr/>
            </p:nvSpPr>
            <p:spPr>
              <a:xfrm>
                <a:off x="4342077" y="1668501"/>
                <a:ext cx="1912377" cy="38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骨小管</a:t>
                </a:r>
                <a:endParaRPr lang="en-GB" sz="2400" b="1" dirty="0"/>
              </a:p>
            </p:txBody>
          </p:sp>
        </p:grpSp>
      </p:grpSp>
      <p:cxnSp>
        <p:nvCxnSpPr>
          <p:cNvPr id="38" name="Gerader Verbinder 6">
            <a:extLst>
              <a:ext uri="{FF2B5EF4-FFF2-40B4-BE49-F238E27FC236}">
                <a16:creationId xmlns:a16="http://schemas.microsoft.com/office/drawing/2014/main" id="{64144BC8-DA2A-4919-8C5D-24C6C0BCE4C9}"/>
              </a:ext>
            </a:extLst>
          </p:cNvPr>
          <p:cNvCxnSpPr>
            <a:cxnSpLocks/>
          </p:cNvCxnSpPr>
          <p:nvPr/>
        </p:nvCxnSpPr>
        <p:spPr>
          <a:xfrm>
            <a:off x="4693920" y="5959001"/>
            <a:ext cx="98123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6BAD038-9BAB-467C-9944-C2F4E9736ABD}"/>
              </a:ext>
            </a:extLst>
          </p:cNvPr>
          <p:cNvSpPr txBox="1"/>
          <p:nvPr/>
        </p:nvSpPr>
        <p:spPr>
          <a:xfrm>
            <a:off x="4568884" y="5465401"/>
            <a:ext cx="116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</a:rPr>
              <a:t>50 µm</a:t>
            </a:r>
          </a:p>
        </p:txBody>
      </p:sp>
    </p:spTree>
    <p:extLst>
      <p:ext uri="{BB962C8B-B14F-4D97-AF65-F5344CB8AC3E}">
        <p14:creationId xmlns:p14="http://schemas.microsoft.com/office/powerpoint/2010/main" val="174569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以网络拓扑特性来判断骨单元年龄</a:t>
            </a:r>
            <a:endParaRPr lang="en-GB" dirty="0"/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1036C82D-EEE8-448B-A56C-D52962E4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131" y="547271"/>
            <a:ext cx="4913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AU" altLang="en-US" sz="1600" b="1" dirty="0"/>
              <a:t>(Repp, et al., Bone Reports</a:t>
            </a:r>
            <a:r>
              <a:rPr lang="en-GB" altLang="en-US" sz="1600" b="1" dirty="0"/>
              <a:t>,</a:t>
            </a:r>
            <a:r>
              <a:rPr lang="en-AU" altLang="en-US" sz="1600" b="1" dirty="0"/>
              <a:t> 2017)</a:t>
            </a:r>
            <a:endParaRPr lang="de-DE" altLang="en-US" sz="1600" b="1" dirty="0"/>
          </a:p>
        </p:txBody>
      </p:sp>
      <p:cxnSp>
        <p:nvCxnSpPr>
          <p:cNvPr id="38" name="Gerader Verbinder 6">
            <a:extLst>
              <a:ext uri="{FF2B5EF4-FFF2-40B4-BE49-F238E27FC236}">
                <a16:creationId xmlns:a16="http://schemas.microsoft.com/office/drawing/2014/main" id="{64144BC8-DA2A-4919-8C5D-24C6C0BCE4C9}"/>
              </a:ext>
            </a:extLst>
          </p:cNvPr>
          <p:cNvCxnSpPr/>
          <p:nvPr/>
        </p:nvCxnSpPr>
        <p:spPr>
          <a:xfrm flipV="1">
            <a:off x="5267279" y="5963315"/>
            <a:ext cx="1171658" cy="2466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ars.els-cdn.com/content/image/1-s2.0-S2352187217300116-gr5_lrg.jpg">
            <a:extLst>
              <a:ext uri="{FF2B5EF4-FFF2-40B4-BE49-F238E27FC236}">
                <a16:creationId xmlns:a16="http://schemas.microsoft.com/office/drawing/2014/main" id="{266CD454-E8ED-4299-B635-C59D70401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7" y="1242508"/>
            <a:ext cx="11083636" cy="551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9B9B3-E8A4-4C1E-A278-A5E9ACDA0233}"/>
              </a:ext>
            </a:extLst>
          </p:cNvPr>
          <p:cNvSpPr txBox="1"/>
          <p:nvPr/>
        </p:nvSpPr>
        <p:spPr>
          <a:xfrm>
            <a:off x="1847850" y="889026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新生的骨单元</a:t>
            </a:r>
            <a:endParaRPr lang="en-GB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A4D591-2C3E-4577-A666-164DDC1E69D0}"/>
              </a:ext>
            </a:extLst>
          </p:cNvPr>
          <p:cNvSpPr txBox="1"/>
          <p:nvPr/>
        </p:nvSpPr>
        <p:spPr>
          <a:xfrm>
            <a:off x="7772400" y="889026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衰老的骨单元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2262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2D369228-DB6F-4410-A448-6FAAA37A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35" y="975210"/>
            <a:ext cx="7636354" cy="57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网络标记</a:t>
            </a:r>
            <a:endParaRPr lang="en-GB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A817D2-6240-40F0-99C0-FCE6BBD1A83A}"/>
              </a:ext>
            </a:extLst>
          </p:cNvPr>
          <p:cNvSpPr/>
          <p:nvPr/>
        </p:nvSpPr>
        <p:spPr>
          <a:xfrm>
            <a:off x="5314067" y="910539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C378F0-620A-49D1-B8AA-A09BECF15CCB}"/>
              </a:ext>
            </a:extLst>
          </p:cNvPr>
          <p:cNvGrpSpPr/>
          <p:nvPr/>
        </p:nvGrpSpPr>
        <p:grpSpPr>
          <a:xfrm>
            <a:off x="0" y="1105905"/>
            <a:ext cx="6379665" cy="5442070"/>
            <a:chOff x="2784539" y="868625"/>
            <a:chExt cx="6379665" cy="5442070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9D391758-FA6B-4ACD-A7B5-2D2BCC808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506" y="1613000"/>
              <a:ext cx="5553698" cy="469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15DF12E-032B-4E31-9F63-CE5E993F7944}"/>
                </a:ext>
              </a:extLst>
            </p:cNvPr>
            <p:cNvSpPr/>
            <p:nvPr/>
          </p:nvSpPr>
          <p:spPr>
            <a:xfrm>
              <a:off x="4766406" y="2679224"/>
              <a:ext cx="3047649" cy="2565245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B29E1D-B61F-4E78-8E64-1AAF9DE45774}"/>
                </a:ext>
              </a:extLst>
            </p:cNvPr>
            <p:cNvGrpSpPr/>
            <p:nvPr/>
          </p:nvGrpSpPr>
          <p:grpSpPr>
            <a:xfrm>
              <a:off x="2784539" y="2912611"/>
              <a:ext cx="3589355" cy="904656"/>
              <a:chOff x="3142885" y="2974395"/>
              <a:chExt cx="3589355" cy="904656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54EEF8B-6FAD-426F-96ED-EC38C3C07D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42627" y="3436060"/>
                <a:ext cx="2289613" cy="442991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085823-B90D-4F69-976F-CC08976A4EF3}"/>
                  </a:ext>
                </a:extLst>
              </p:cNvPr>
              <p:cNvSpPr txBox="1"/>
              <p:nvPr/>
            </p:nvSpPr>
            <p:spPr>
              <a:xfrm>
                <a:off x="3142885" y="2974395"/>
                <a:ext cx="1837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HS Channel</a:t>
                </a:r>
                <a:endParaRPr lang="en-GB" sz="2400" b="1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B5CD06F-2EEB-473E-927C-5F3374364349}"/>
                </a:ext>
              </a:extLst>
            </p:cNvPr>
            <p:cNvGrpSpPr/>
            <p:nvPr/>
          </p:nvGrpSpPr>
          <p:grpSpPr>
            <a:xfrm>
              <a:off x="6048394" y="868625"/>
              <a:ext cx="1435660" cy="2274818"/>
              <a:chOff x="3225094" y="930409"/>
              <a:chExt cx="1435660" cy="2274818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A2DD5F9-FFD2-414A-BC15-D55DDD0A9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4585" y="1550533"/>
                <a:ext cx="108306" cy="1654694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31CF96-0DF4-4849-A2A7-FBB925B2DCD4}"/>
                  </a:ext>
                </a:extLst>
              </p:cNvPr>
              <p:cNvSpPr txBox="1"/>
              <p:nvPr/>
            </p:nvSpPr>
            <p:spPr>
              <a:xfrm>
                <a:off x="3225094" y="930409"/>
                <a:ext cx="1435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Lacuna</a:t>
                </a:r>
                <a:endParaRPr lang="en-GB" sz="2400" b="1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6B6B23B-FF6B-4F5B-9A0F-264FB0AA58F7}"/>
                </a:ext>
              </a:extLst>
            </p:cNvPr>
            <p:cNvGrpSpPr/>
            <p:nvPr/>
          </p:nvGrpSpPr>
          <p:grpSpPr>
            <a:xfrm>
              <a:off x="2872964" y="4617128"/>
              <a:ext cx="2556781" cy="948855"/>
              <a:chOff x="3424033" y="872792"/>
              <a:chExt cx="2556781" cy="94885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1773467-B48D-43CD-9B89-2749F464D7B1}"/>
                  </a:ext>
                </a:extLst>
              </p:cNvPr>
              <p:cNvCxnSpPr>
                <a:cxnSpLocks/>
                <a:endCxn id="32" idx="3"/>
              </p:cNvCxnSpPr>
              <p:nvPr/>
            </p:nvCxnSpPr>
            <p:spPr>
              <a:xfrm flipH="1">
                <a:off x="5336410" y="872792"/>
                <a:ext cx="644404" cy="718023"/>
              </a:xfrm>
              <a:prstGeom prst="line">
                <a:avLst/>
              </a:prstGeom>
              <a:ln w="28575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B6F808-B9A5-4782-BCCD-72E4F530FEB0}"/>
                  </a:ext>
                </a:extLst>
              </p:cNvPr>
              <p:cNvSpPr txBox="1"/>
              <p:nvPr/>
            </p:nvSpPr>
            <p:spPr>
              <a:xfrm>
                <a:off x="3424033" y="1359982"/>
                <a:ext cx="1912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Canaliculus</a:t>
                </a:r>
                <a:endParaRPr lang="en-GB" sz="2400" b="1" dirty="0"/>
              </a:p>
            </p:txBody>
          </p:sp>
        </p:grpSp>
      </p:grpSp>
      <p:sp>
        <p:nvSpPr>
          <p:cNvPr id="47" name="TextBox 16">
            <a:extLst>
              <a:ext uri="{FF2B5EF4-FFF2-40B4-BE49-F238E27FC236}">
                <a16:creationId xmlns:a16="http://schemas.microsoft.com/office/drawing/2014/main" id="{1036C82D-EEE8-448B-A56C-D52962E4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131" y="547271"/>
            <a:ext cx="4913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AU" altLang="en-US" sz="1600" b="1" dirty="0"/>
              <a:t>(Repp, et al., </a:t>
            </a:r>
            <a:r>
              <a:rPr lang="en-AU" sz="1600" b="1" dirty="0"/>
              <a:t>J Struct Biol</a:t>
            </a:r>
            <a:r>
              <a:rPr lang="en-GB" altLang="en-US" sz="1600" b="1" dirty="0"/>
              <a:t>,</a:t>
            </a:r>
            <a:r>
              <a:rPr lang="en-AU" altLang="en-US" sz="1600" b="1" dirty="0"/>
              <a:t> 2017)</a:t>
            </a:r>
            <a:endParaRPr lang="de-DE" altLang="en-US" sz="16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C37FC3-40B1-4061-9F2B-0A194B562965}"/>
              </a:ext>
            </a:extLst>
          </p:cNvPr>
          <p:cNvSpPr/>
          <p:nvPr/>
        </p:nvSpPr>
        <p:spPr>
          <a:xfrm>
            <a:off x="12089234" y="885825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36B4E-D331-4E79-9C80-ADF88BDB905E}"/>
              </a:ext>
            </a:extLst>
          </p:cNvPr>
          <p:cNvSpPr txBox="1"/>
          <p:nvPr/>
        </p:nvSpPr>
        <p:spPr>
          <a:xfrm>
            <a:off x="33010" y="3050821"/>
            <a:ext cx="16703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骨髓腔</a:t>
            </a:r>
            <a:endParaRPr lang="en-GB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C7AB0-50B8-4ACB-A463-AB9CFFA04455}"/>
              </a:ext>
            </a:extLst>
          </p:cNvPr>
          <p:cNvSpPr txBox="1"/>
          <p:nvPr/>
        </p:nvSpPr>
        <p:spPr>
          <a:xfrm>
            <a:off x="3045287" y="1105905"/>
            <a:ext cx="17371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细胞室</a:t>
            </a:r>
            <a:endParaRPr lang="en-GB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1F3A86-504C-4672-8981-5A4E965A6C77}"/>
              </a:ext>
            </a:extLst>
          </p:cNvPr>
          <p:cNvSpPr txBox="1"/>
          <p:nvPr/>
        </p:nvSpPr>
        <p:spPr>
          <a:xfrm>
            <a:off x="-37518" y="5375167"/>
            <a:ext cx="191237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骨小管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04873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2D369228-DB6F-4410-A448-6FAAA37A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06" y="975210"/>
            <a:ext cx="7636354" cy="57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网络标记</a:t>
            </a:r>
            <a:endParaRPr lang="en-GB" dirty="0"/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1036C82D-EEE8-448B-A56C-D52962E4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131" y="547271"/>
            <a:ext cx="4913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AU" altLang="en-US" sz="1600" b="1" dirty="0"/>
              <a:t>(Repp, et al., </a:t>
            </a:r>
            <a:r>
              <a:rPr lang="en-AU" sz="1600" b="1" dirty="0"/>
              <a:t>J Struct Biol</a:t>
            </a:r>
            <a:r>
              <a:rPr lang="en-GB" altLang="en-US" sz="1600" b="1" dirty="0"/>
              <a:t>,</a:t>
            </a:r>
            <a:r>
              <a:rPr lang="en-AU" altLang="en-US" sz="1600" b="1" dirty="0"/>
              <a:t> 2017)</a:t>
            </a:r>
            <a:endParaRPr lang="de-DE" altLang="en-US" sz="1600" b="1" dirty="0"/>
          </a:p>
        </p:txBody>
      </p:sp>
      <p:pic>
        <p:nvPicPr>
          <p:cNvPr id="34" name="Picture 33" descr="C:\Documents and Settings\weinkamer\Desktop\2013COTTBUS\euromat_felix\gifs\gif0.gif">
            <a:extLst>
              <a:ext uri="{FF2B5EF4-FFF2-40B4-BE49-F238E27FC236}">
                <a16:creationId xmlns:a16="http://schemas.microsoft.com/office/drawing/2014/main" id="{1A696EBC-9F25-44EB-AA9B-5562A73DF1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333" y="979673"/>
            <a:ext cx="7638098" cy="574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EC37FC3-40B1-4061-9F2B-0A194B562965}"/>
              </a:ext>
            </a:extLst>
          </p:cNvPr>
          <p:cNvSpPr/>
          <p:nvPr/>
        </p:nvSpPr>
        <p:spPr>
          <a:xfrm>
            <a:off x="12089234" y="885825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A817D2-6240-40F0-99C0-FCE6BBD1A83A}"/>
              </a:ext>
            </a:extLst>
          </p:cNvPr>
          <p:cNvSpPr/>
          <p:nvPr/>
        </p:nvSpPr>
        <p:spPr>
          <a:xfrm>
            <a:off x="5314067" y="910539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6095DC-7768-4CE9-BD01-9983A397F515}"/>
              </a:ext>
            </a:extLst>
          </p:cNvPr>
          <p:cNvGrpSpPr/>
          <p:nvPr/>
        </p:nvGrpSpPr>
        <p:grpSpPr>
          <a:xfrm>
            <a:off x="0" y="1105905"/>
            <a:ext cx="6379665" cy="5442070"/>
            <a:chOff x="2784539" y="868625"/>
            <a:chExt cx="6379665" cy="5442070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60ABB0B-231F-4E03-BDF8-E7A9CAFFA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506" y="1613000"/>
              <a:ext cx="5553698" cy="469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CA31B74-313F-44A4-A8FB-C00209252C30}"/>
                </a:ext>
              </a:extLst>
            </p:cNvPr>
            <p:cNvSpPr/>
            <p:nvPr/>
          </p:nvSpPr>
          <p:spPr>
            <a:xfrm>
              <a:off x="4766406" y="2679224"/>
              <a:ext cx="3047649" cy="2565245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501B2E6-04F6-48AF-8FA9-C4264DBF654F}"/>
                </a:ext>
              </a:extLst>
            </p:cNvPr>
            <p:cNvGrpSpPr/>
            <p:nvPr/>
          </p:nvGrpSpPr>
          <p:grpSpPr>
            <a:xfrm>
              <a:off x="2784539" y="2912611"/>
              <a:ext cx="3589355" cy="904656"/>
              <a:chOff x="3142885" y="2974395"/>
              <a:chExt cx="3589355" cy="90465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6B2BE2A-CCD5-4BA6-B633-387C06EF16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42627" y="3436060"/>
                <a:ext cx="2289613" cy="442991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ADBC7F0-D7B8-40AB-87CF-EE8E6BFD1E5E}"/>
                  </a:ext>
                </a:extLst>
              </p:cNvPr>
              <p:cNvSpPr txBox="1"/>
              <p:nvPr/>
            </p:nvSpPr>
            <p:spPr>
              <a:xfrm>
                <a:off x="3142885" y="2974395"/>
                <a:ext cx="1837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HS Channel</a:t>
                </a:r>
                <a:endParaRPr lang="en-GB" sz="2400" b="1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09375DE-26AA-43A3-AD45-D75985E6F83F}"/>
                </a:ext>
              </a:extLst>
            </p:cNvPr>
            <p:cNvGrpSpPr/>
            <p:nvPr/>
          </p:nvGrpSpPr>
          <p:grpSpPr>
            <a:xfrm>
              <a:off x="6048394" y="868625"/>
              <a:ext cx="1435660" cy="2274818"/>
              <a:chOff x="3225094" y="930409"/>
              <a:chExt cx="1435660" cy="2274818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09093B1-E23F-4927-BEC4-94552848EA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4585" y="1550533"/>
                <a:ext cx="108306" cy="1654694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18EA35F-4799-44D6-9AEE-B0BE37EE281F}"/>
                  </a:ext>
                </a:extLst>
              </p:cNvPr>
              <p:cNvSpPr txBox="1"/>
              <p:nvPr/>
            </p:nvSpPr>
            <p:spPr>
              <a:xfrm>
                <a:off x="3225094" y="930409"/>
                <a:ext cx="1435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Lacuna</a:t>
                </a:r>
                <a:endParaRPr lang="en-GB" sz="2400" b="1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4DA7101-6066-4B9D-A565-CE12B5F26618}"/>
                </a:ext>
              </a:extLst>
            </p:cNvPr>
            <p:cNvGrpSpPr/>
            <p:nvPr/>
          </p:nvGrpSpPr>
          <p:grpSpPr>
            <a:xfrm>
              <a:off x="2872964" y="4617128"/>
              <a:ext cx="2556781" cy="948855"/>
              <a:chOff x="3424033" y="872792"/>
              <a:chExt cx="2556781" cy="9488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FC11BE9-35D6-4ECF-B534-C140B534124F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H="1">
                <a:off x="5336410" y="872792"/>
                <a:ext cx="644404" cy="718023"/>
              </a:xfrm>
              <a:prstGeom prst="line">
                <a:avLst/>
              </a:prstGeom>
              <a:ln w="28575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F40310-F3F3-47B5-9EE3-D0194BB519E6}"/>
                  </a:ext>
                </a:extLst>
              </p:cNvPr>
              <p:cNvSpPr txBox="1"/>
              <p:nvPr/>
            </p:nvSpPr>
            <p:spPr>
              <a:xfrm>
                <a:off x="3424033" y="1359982"/>
                <a:ext cx="1912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Canaliculus</a:t>
                </a:r>
                <a:endParaRPr lang="en-GB" sz="2400" b="1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BB6DF52-2B74-4DB7-86B0-B59BE047C78C}"/>
              </a:ext>
            </a:extLst>
          </p:cNvPr>
          <p:cNvSpPr txBox="1"/>
          <p:nvPr/>
        </p:nvSpPr>
        <p:spPr>
          <a:xfrm>
            <a:off x="33010" y="3050821"/>
            <a:ext cx="16703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骨髓腔</a:t>
            </a:r>
            <a:endParaRPr lang="en-GB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339C05-3524-4114-9DB2-9904021F93D3}"/>
              </a:ext>
            </a:extLst>
          </p:cNvPr>
          <p:cNvSpPr txBox="1"/>
          <p:nvPr/>
        </p:nvSpPr>
        <p:spPr>
          <a:xfrm>
            <a:off x="3045287" y="1105905"/>
            <a:ext cx="17371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细胞室</a:t>
            </a:r>
            <a:endParaRPr lang="en-GB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4759E-E896-44F8-ACF2-2F9D51975AAB}"/>
              </a:ext>
            </a:extLst>
          </p:cNvPr>
          <p:cNvSpPr txBox="1"/>
          <p:nvPr/>
        </p:nvSpPr>
        <p:spPr>
          <a:xfrm>
            <a:off x="-37518" y="5375167"/>
            <a:ext cx="191237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骨小管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77911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7E00-8A4A-472D-9D79-34428F55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网络标记</a:t>
            </a:r>
            <a:endParaRPr lang="en-GB" dirty="0"/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1036C82D-EEE8-448B-A56C-D52962E4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8131" y="547271"/>
            <a:ext cx="49138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AU" altLang="en-US" sz="1600" b="1" dirty="0"/>
              <a:t>(Repp, et al., </a:t>
            </a:r>
            <a:r>
              <a:rPr lang="en-AU" sz="1600" b="1" dirty="0"/>
              <a:t>J Struct Biol</a:t>
            </a:r>
            <a:r>
              <a:rPr lang="en-GB" altLang="en-US" sz="1600" b="1" dirty="0"/>
              <a:t>,</a:t>
            </a:r>
            <a:r>
              <a:rPr lang="en-AU" altLang="en-US" sz="1600" b="1" dirty="0"/>
              <a:t> 2017)</a:t>
            </a:r>
            <a:endParaRPr lang="de-DE" altLang="en-US" sz="1600" b="1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2D369228-DB6F-4410-A448-6FAAA37A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06" y="975210"/>
            <a:ext cx="7636354" cy="574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 descr="W:\RICCI\euromat_felix\gifs\gif1.gif">
            <a:extLst>
              <a:ext uri="{FF2B5EF4-FFF2-40B4-BE49-F238E27FC236}">
                <a16:creationId xmlns:a16="http://schemas.microsoft.com/office/drawing/2014/main" id="{2DCB979E-655D-40D8-BF0D-EA447D5AC3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89" y="975210"/>
            <a:ext cx="7636352" cy="574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EC37FC3-40B1-4061-9F2B-0A194B562965}"/>
              </a:ext>
            </a:extLst>
          </p:cNvPr>
          <p:cNvSpPr/>
          <p:nvPr/>
        </p:nvSpPr>
        <p:spPr>
          <a:xfrm>
            <a:off x="12089234" y="885825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A817D2-6240-40F0-99C0-FCE6BBD1A83A}"/>
              </a:ext>
            </a:extLst>
          </p:cNvPr>
          <p:cNvSpPr/>
          <p:nvPr/>
        </p:nvSpPr>
        <p:spPr>
          <a:xfrm>
            <a:off x="5314067" y="910539"/>
            <a:ext cx="1000237" cy="5832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D3A7DA-9879-473E-94B0-EA6B50FB2491}"/>
              </a:ext>
            </a:extLst>
          </p:cNvPr>
          <p:cNvGrpSpPr/>
          <p:nvPr/>
        </p:nvGrpSpPr>
        <p:grpSpPr>
          <a:xfrm>
            <a:off x="0" y="1105905"/>
            <a:ext cx="6379665" cy="5442070"/>
            <a:chOff x="2784539" y="868625"/>
            <a:chExt cx="6379665" cy="5442070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CFBD7ACA-D56E-4F43-8D44-3099C626B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506" y="1613000"/>
              <a:ext cx="5553698" cy="469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AC97D28-2A86-4003-8D2D-31C262B2291D}"/>
                </a:ext>
              </a:extLst>
            </p:cNvPr>
            <p:cNvSpPr/>
            <p:nvPr/>
          </p:nvSpPr>
          <p:spPr>
            <a:xfrm>
              <a:off x="4766406" y="2679224"/>
              <a:ext cx="3047649" cy="2565245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176213" indent="-176213" algn="ctr">
                <a:lnSpc>
                  <a:spcPct val="120000"/>
                </a:lnSpc>
                <a:buClr>
                  <a:srgbClr val="116656"/>
                </a:buClr>
                <a:buSzPct val="120000"/>
                <a:buFont typeface="Wingdings" pitchFamily="2" charset="2"/>
                <a:buChar char="§"/>
              </a:pPr>
              <a:endParaRPr lang="en-AU" dirty="0">
                <a:solidFill>
                  <a:schemeClr val="tx1"/>
                </a:solidFill>
                <a:latin typeface="Verdana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DA7595C-65B1-4A71-9708-C9A3D582D3D6}"/>
                </a:ext>
              </a:extLst>
            </p:cNvPr>
            <p:cNvGrpSpPr/>
            <p:nvPr/>
          </p:nvGrpSpPr>
          <p:grpSpPr>
            <a:xfrm>
              <a:off x="2784539" y="2912611"/>
              <a:ext cx="3589355" cy="904656"/>
              <a:chOff x="3142885" y="2974395"/>
              <a:chExt cx="3589355" cy="90465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6489F93-9E4D-467C-906C-2638355BE8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42627" y="3436060"/>
                <a:ext cx="2289613" cy="442991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994BB3-46F3-46BC-8532-B6ADFC033F88}"/>
                  </a:ext>
                </a:extLst>
              </p:cNvPr>
              <p:cNvSpPr txBox="1"/>
              <p:nvPr/>
            </p:nvSpPr>
            <p:spPr>
              <a:xfrm>
                <a:off x="3142885" y="2974395"/>
                <a:ext cx="1837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HS Channel</a:t>
                </a:r>
                <a:endParaRPr lang="en-GB" sz="2400" b="1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332073-68D0-4E5C-B984-D2180AD6A8B4}"/>
                </a:ext>
              </a:extLst>
            </p:cNvPr>
            <p:cNvGrpSpPr/>
            <p:nvPr/>
          </p:nvGrpSpPr>
          <p:grpSpPr>
            <a:xfrm>
              <a:off x="6048394" y="868625"/>
              <a:ext cx="1435660" cy="2274818"/>
              <a:chOff x="3225094" y="930409"/>
              <a:chExt cx="1435660" cy="2274818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8867432-F30E-4958-85F4-5DE03D7509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4585" y="1550533"/>
                <a:ext cx="108306" cy="1654694"/>
              </a:xfrm>
              <a:prstGeom prst="line">
                <a:avLst/>
              </a:prstGeom>
              <a:ln w="3810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33AB7D-A2AB-4835-BC3F-3F1AC9E58297}"/>
                  </a:ext>
                </a:extLst>
              </p:cNvPr>
              <p:cNvSpPr txBox="1"/>
              <p:nvPr/>
            </p:nvSpPr>
            <p:spPr>
              <a:xfrm>
                <a:off x="3225094" y="930409"/>
                <a:ext cx="1435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Lacuna</a:t>
                </a:r>
                <a:endParaRPr lang="en-GB" sz="2400" b="1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49E6359-C820-441C-BFB4-953A81F8F708}"/>
                </a:ext>
              </a:extLst>
            </p:cNvPr>
            <p:cNvGrpSpPr/>
            <p:nvPr/>
          </p:nvGrpSpPr>
          <p:grpSpPr>
            <a:xfrm>
              <a:off x="2872964" y="4617128"/>
              <a:ext cx="2556781" cy="948855"/>
              <a:chOff x="3424033" y="872792"/>
              <a:chExt cx="2556781" cy="948855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FB1875-40E2-436B-8883-BBD94E9DB2D9}"/>
                  </a:ext>
                </a:extLst>
              </p:cNvPr>
              <p:cNvCxnSpPr>
                <a:cxnSpLocks/>
                <a:endCxn id="43" idx="3"/>
              </p:cNvCxnSpPr>
              <p:nvPr/>
            </p:nvCxnSpPr>
            <p:spPr>
              <a:xfrm flipH="1">
                <a:off x="5336410" y="872792"/>
                <a:ext cx="644404" cy="718023"/>
              </a:xfrm>
              <a:prstGeom prst="line">
                <a:avLst/>
              </a:prstGeom>
              <a:ln w="28575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75B7FD5-E2D3-4A86-82DD-CA8ABA3F3C29}"/>
                  </a:ext>
                </a:extLst>
              </p:cNvPr>
              <p:cNvSpPr txBox="1"/>
              <p:nvPr/>
            </p:nvSpPr>
            <p:spPr>
              <a:xfrm>
                <a:off x="3424033" y="1359982"/>
                <a:ext cx="1912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b="1" dirty="0"/>
                  <a:t>Canaliculus</a:t>
                </a:r>
                <a:endParaRPr lang="en-GB" sz="2400" b="1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99BB854-06DE-4EA2-99EF-F19EBDD9B29A}"/>
              </a:ext>
            </a:extLst>
          </p:cNvPr>
          <p:cNvSpPr txBox="1"/>
          <p:nvPr/>
        </p:nvSpPr>
        <p:spPr>
          <a:xfrm>
            <a:off x="33010" y="3050821"/>
            <a:ext cx="16703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骨髓腔</a:t>
            </a:r>
            <a:endParaRPr lang="en-GB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77BA-975D-4BA6-8217-599E4D67CEB5}"/>
              </a:ext>
            </a:extLst>
          </p:cNvPr>
          <p:cNvSpPr txBox="1"/>
          <p:nvPr/>
        </p:nvSpPr>
        <p:spPr>
          <a:xfrm>
            <a:off x="3045287" y="1105905"/>
            <a:ext cx="17371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细胞室</a:t>
            </a:r>
            <a:endParaRPr lang="en-GB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4DBCA-3251-4AE7-8E4D-10EDB08D0175}"/>
              </a:ext>
            </a:extLst>
          </p:cNvPr>
          <p:cNvSpPr txBox="1"/>
          <p:nvPr/>
        </p:nvSpPr>
        <p:spPr>
          <a:xfrm>
            <a:off x="-37518" y="5375167"/>
            <a:ext cx="191237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骨小管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50A463-4286-4CF1-8518-7AA41D771361}"/>
              </a:ext>
            </a:extLst>
          </p:cNvPr>
          <p:cNvSpPr/>
          <p:nvPr/>
        </p:nvSpPr>
        <p:spPr>
          <a:xfrm>
            <a:off x="6404750" y="106263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 err="1">
                <a:solidFill>
                  <a:schemeClr val="bg1"/>
                </a:solidFill>
              </a:rPr>
              <a:t>高斯差异</a:t>
            </a:r>
            <a:endParaRPr lang="en-A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9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8395</TotalTime>
  <Words>577</Words>
  <Application>Microsoft Office PowerPoint</Application>
  <PresentationFormat>Widescreen</PresentationFormat>
  <Paragraphs>119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Verdana</vt:lpstr>
      <vt:lpstr>Wingdings</vt:lpstr>
      <vt:lpstr>Office Theme</vt:lpstr>
      <vt:lpstr>Prism 5</vt:lpstr>
      <vt:lpstr>PowerPoint Presentation</vt:lpstr>
      <vt:lpstr>骨细胞网络结构</vt:lpstr>
      <vt:lpstr>骨细胞网络结构</vt:lpstr>
      <vt:lpstr>骨细胞网络结构</vt:lpstr>
      <vt:lpstr>Confocal Laser Scanning Microscopy</vt:lpstr>
      <vt:lpstr>以网络拓扑特性来判断骨单元年龄</vt:lpstr>
      <vt:lpstr>网络标记</vt:lpstr>
      <vt:lpstr>网络标记</vt:lpstr>
      <vt:lpstr>网络标记</vt:lpstr>
      <vt:lpstr>网络数字化</vt:lpstr>
      <vt:lpstr>网络数字化</vt:lpstr>
      <vt:lpstr>计算网络拓扑参数</vt:lpstr>
      <vt:lpstr>网络量化</vt:lpstr>
      <vt:lpstr>手动标记 vs DoG (高斯差异)</vt:lpstr>
      <vt:lpstr>Network as a Calcium Reservoir </vt:lpstr>
      <vt:lpstr>Calvarial Suture Joint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Junning Chen</dc:creator>
  <cp:lastModifiedBy>Chen, Junning</cp:lastModifiedBy>
  <cp:revision>182</cp:revision>
  <dcterms:created xsi:type="dcterms:W3CDTF">2018-04-26T08:35:23Z</dcterms:created>
  <dcterms:modified xsi:type="dcterms:W3CDTF">2019-07-23T20:48:56Z</dcterms:modified>
</cp:coreProperties>
</file>